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
  </p:notesMasterIdLst>
  <p:sldIdLst>
    <p:sldId id="256" r:id="rId2"/>
    <p:sldId id="257" r:id="rId3"/>
    <p:sldId id="259" r:id="rId4"/>
    <p:sldId id="262" r:id="rId5"/>
    <p:sldId id="260" r:id="rId6"/>
    <p:sldId id="265"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4673" autoAdjust="0"/>
  </p:normalViewPr>
  <p:slideViewPr>
    <p:cSldViewPr>
      <p:cViewPr varScale="1">
        <p:scale>
          <a:sx n="88" d="100"/>
          <a:sy n="88" d="100"/>
        </p:scale>
        <p:origin x="-102"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C5CB0-DF61-468D-B998-669BA61F13B0}" type="datetimeFigureOut">
              <a:rPr lang="en-US" smtClean="0"/>
              <a:pPr/>
              <a:t>11/29/2007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C9AE5-7336-49F9-9D06-9001FEE25B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 stenda</a:t>
            </a:r>
            <a:r>
              <a:rPr lang="is-IS" baseline="0" dirty="0" smtClean="0"/>
              <a:t> nokkrar staðreindir um eyjuna...</a:t>
            </a:r>
            <a:endParaRPr lang="en-US" dirty="0"/>
          </a:p>
        </p:txBody>
      </p:sp>
      <p:sp>
        <p:nvSpPr>
          <p:cNvPr id="4" name="Slide Number Placeholder 3"/>
          <p:cNvSpPr>
            <a:spLocks noGrp="1"/>
          </p:cNvSpPr>
          <p:nvPr>
            <p:ph type="sldNum" sz="quarter" idx="10"/>
          </p:nvPr>
        </p:nvSpPr>
        <p:spPr/>
        <p:txBody>
          <a:bodyPr/>
          <a:lstStyle/>
          <a:p>
            <a:fld id="{721C9AE5-7336-49F9-9D06-9001FEE25BA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 er fjallað svoldið um vatnsgarðinn flotta</a:t>
            </a:r>
            <a:r>
              <a:rPr lang="is-IS" baseline="0" dirty="0" smtClean="0"/>
              <a:t> ;D</a:t>
            </a:r>
            <a:endParaRPr lang="en-US" dirty="0"/>
          </a:p>
        </p:txBody>
      </p:sp>
      <p:sp>
        <p:nvSpPr>
          <p:cNvPr id="4" name="Slide Number Placeholder 3"/>
          <p:cNvSpPr>
            <a:spLocks noGrp="1"/>
          </p:cNvSpPr>
          <p:nvPr>
            <p:ph type="sldNum" sz="quarter" idx="10"/>
          </p:nvPr>
        </p:nvSpPr>
        <p:spPr/>
        <p:txBody>
          <a:bodyPr/>
          <a:lstStyle/>
          <a:p>
            <a:fld id="{721C9AE5-7336-49F9-9D06-9001FEE25BA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 er svo fjallað um stóra,</a:t>
            </a:r>
            <a:r>
              <a:rPr lang="is-IS" baseline="0" dirty="0" smtClean="0"/>
              <a:t> flotta dýragarðinn. </a:t>
            </a:r>
            <a:endParaRPr lang="en-US" dirty="0"/>
          </a:p>
        </p:txBody>
      </p:sp>
      <p:sp>
        <p:nvSpPr>
          <p:cNvPr id="4" name="Slide Number Placeholder 3"/>
          <p:cNvSpPr>
            <a:spLocks noGrp="1"/>
          </p:cNvSpPr>
          <p:nvPr>
            <p:ph type="sldNum" sz="quarter" idx="10"/>
          </p:nvPr>
        </p:nvSpPr>
        <p:spPr/>
        <p:txBody>
          <a:bodyPr/>
          <a:lstStyle/>
          <a:p>
            <a:fld id="{721C9AE5-7336-49F9-9D06-9001FEE25BA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 eru</a:t>
            </a:r>
            <a:r>
              <a:rPr lang="is-IS" baseline="0" dirty="0" smtClean="0"/>
              <a:t> margar hugmyndir um afþreyjingu á ströndinni, t.d. Fyrir þá sem nenna ekki að liggja í sólbaði :P</a:t>
            </a:r>
            <a:endParaRPr lang="en-US" dirty="0"/>
          </a:p>
        </p:txBody>
      </p:sp>
      <p:sp>
        <p:nvSpPr>
          <p:cNvPr id="4" name="Slide Number Placeholder 3"/>
          <p:cNvSpPr>
            <a:spLocks noGrp="1"/>
          </p:cNvSpPr>
          <p:nvPr>
            <p:ph type="sldNum" sz="quarter" idx="10"/>
          </p:nvPr>
        </p:nvSpPr>
        <p:spPr/>
        <p:txBody>
          <a:bodyPr/>
          <a:lstStyle/>
          <a:p>
            <a:fld id="{721C9AE5-7336-49F9-9D06-9001FEE25BA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Meðalhitinn</a:t>
            </a:r>
            <a:r>
              <a:rPr lang="is-IS" baseline="0" dirty="0" smtClean="0"/>
              <a:t> á Tenerife yfir árið...</a:t>
            </a:r>
            <a:endParaRPr lang="en-US" dirty="0"/>
          </a:p>
        </p:txBody>
      </p:sp>
      <p:sp>
        <p:nvSpPr>
          <p:cNvPr id="4" name="Slide Number Placeholder 3"/>
          <p:cNvSpPr>
            <a:spLocks noGrp="1"/>
          </p:cNvSpPr>
          <p:nvPr>
            <p:ph type="sldNum" sz="quarter" idx="10"/>
          </p:nvPr>
        </p:nvSpPr>
        <p:spPr/>
        <p:txBody>
          <a:bodyPr/>
          <a:lstStyle/>
          <a:p>
            <a:fld id="{721C9AE5-7336-49F9-9D06-9001FEE25BA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Margt gott að vita t.d. Um verslun o.fl.</a:t>
            </a:r>
            <a:endParaRPr lang="en-US" dirty="0"/>
          </a:p>
        </p:txBody>
      </p:sp>
      <p:sp>
        <p:nvSpPr>
          <p:cNvPr id="4" name="Slide Number Placeholder 3"/>
          <p:cNvSpPr>
            <a:spLocks noGrp="1"/>
          </p:cNvSpPr>
          <p:nvPr>
            <p:ph type="sldNum" sz="quarter" idx="10"/>
          </p:nvPr>
        </p:nvSpPr>
        <p:spPr/>
        <p:txBody>
          <a:bodyPr/>
          <a:lstStyle/>
          <a:p>
            <a:fld id="{721C9AE5-7336-49F9-9D06-9001FEE25BA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Svo að lokum</a:t>
            </a:r>
            <a:r>
              <a:rPr lang="is-IS" baseline="0" dirty="0" smtClean="0"/>
              <a:t> nokkur hótel...</a:t>
            </a:r>
            <a:endParaRPr lang="en-US" dirty="0"/>
          </a:p>
        </p:txBody>
      </p:sp>
      <p:sp>
        <p:nvSpPr>
          <p:cNvPr id="4" name="Slide Number Placeholder 3"/>
          <p:cNvSpPr>
            <a:spLocks noGrp="1"/>
          </p:cNvSpPr>
          <p:nvPr>
            <p:ph type="sldNum" sz="quarter" idx="10"/>
          </p:nvPr>
        </p:nvSpPr>
        <p:spPr/>
        <p:txBody>
          <a:bodyPr/>
          <a:lstStyle/>
          <a:p>
            <a:fld id="{721C9AE5-7336-49F9-9D06-9001FEE25BA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F4A544E-CBE9-49C4-9EA8-E5D4726E4FD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F4A544E-CBE9-49C4-9EA8-E5D4726E4FD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0399CF-870A-4059-851D-6BD6229B8C97}" type="datetimeFigureOut">
              <a:rPr lang="en-US" smtClean="0"/>
              <a:pPr/>
              <a:t>11/29/2007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A544E-CBE9-49C4-9EA8-E5D4726E4FD6}" type="slidenum">
              <a:rPr lang="en-US" smtClean="0"/>
              <a:pPr/>
              <a:t>‹#›</a:t>
            </a:fld>
            <a:endParaRPr lang="en-US"/>
          </a:p>
        </p:txBody>
      </p:sp>
    </p:spTree>
  </p:cSld>
  <p:clrMapOvr>
    <a:masterClrMapping/>
  </p:clrMapOvr>
  <p:transition spd="med"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70399CF-870A-4059-851D-6BD6229B8C97}" type="datetimeFigureOut">
              <a:rPr lang="en-US" smtClean="0"/>
              <a:pPr/>
              <a:t>11/29/2007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F4A544E-CBE9-49C4-9EA8-E5D4726E4FD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advTm="1500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Landkynning</a:t>
            </a:r>
            <a:endParaRPr lang="en-US" dirty="0"/>
          </a:p>
        </p:txBody>
      </p:sp>
      <p:sp>
        <p:nvSpPr>
          <p:cNvPr id="3" name="Subtitle 2"/>
          <p:cNvSpPr>
            <a:spLocks noGrp="1"/>
          </p:cNvSpPr>
          <p:nvPr>
            <p:ph type="subTitle" idx="1"/>
          </p:nvPr>
        </p:nvSpPr>
        <p:spPr/>
        <p:txBody>
          <a:bodyPr/>
          <a:lstStyle/>
          <a:p>
            <a:r>
              <a:rPr lang="is-IS" dirty="0" smtClean="0"/>
              <a:t>Karlotta Jóhannsdóttir</a:t>
            </a:r>
            <a:endParaRPr lang="en-US" dirty="0"/>
          </a:p>
        </p:txBody>
      </p:sp>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Tenerife</a:t>
            </a:r>
            <a:endParaRPr lang="en-US" dirty="0"/>
          </a:p>
        </p:txBody>
      </p:sp>
      <p:sp>
        <p:nvSpPr>
          <p:cNvPr id="3" name="Content Placeholder 2"/>
          <p:cNvSpPr>
            <a:spLocks noGrp="1"/>
          </p:cNvSpPr>
          <p:nvPr>
            <p:ph idx="1"/>
          </p:nvPr>
        </p:nvSpPr>
        <p:spPr/>
        <p:txBody>
          <a:bodyPr/>
          <a:lstStyle/>
          <a:p>
            <a:r>
              <a:rPr lang="is-IS" dirty="0" smtClean="0"/>
              <a:t>Tenerife er spænsk eyja í Atlantshafinu hjá ströndum Afríku.</a:t>
            </a:r>
          </a:p>
          <a:p>
            <a:r>
              <a:rPr lang="is-IS" dirty="0" smtClean="0"/>
              <a:t>Hún er ein af sjö kanaríeyjunum og er stærst af þeim öllum.</a:t>
            </a:r>
          </a:p>
          <a:p>
            <a:r>
              <a:rPr lang="is-IS" dirty="0" smtClean="0"/>
              <a:t>Fólksfjöldinn þar er ca. 850.000.</a:t>
            </a:r>
          </a:p>
          <a:p>
            <a:r>
              <a:rPr lang="is-IS" dirty="0" err="1" smtClean="0"/>
              <a:t>Santa</a:t>
            </a:r>
            <a:r>
              <a:rPr lang="is-IS" dirty="0" smtClean="0"/>
              <a:t> </a:t>
            </a:r>
            <a:r>
              <a:rPr lang="is-IS" dirty="0" err="1" smtClean="0"/>
              <a:t>Cruz</a:t>
            </a:r>
            <a:r>
              <a:rPr lang="is-IS" dirty="0" smtClean="0"/>
              <a:t> er höfuðborg Tenerife.</a:t>
            </a:r>
          </a:p>
          <a:p>
            <a:r>
              <a:rPr lang="is-IS" dirty="0" smtClean="0"/>
              <a:t>Einnig er Tenerife mjög vinsæll ferðamannastaður.</a:t>
            </a:r>
          </a:p>
          <a:p>
            <a:endParaRPr lang="en-US" dirty="0"/>
          </a:p>
        </p:txBody>
      </p:sp>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grpId="2" nodeType="clickEffect">
                                  <p:stCondLst>
                                    <p:cond delay="0"/>
                                  </p:stCondLst>
                                  <p:iterate type="lt">
                                    <p:tmPct val="0"/>
                                  </p:iterate>
                                  <p:childTnLst>
                                    <p:animEffect transition="out" filter="fade">
                                      <p:cBhvr>
                                        <p:cTn id="6" dur="385" accel="100000">
                                          <p:stCondLst>
                                            <p:cond delay="615"/>
                                          </p:stCondLst>
                                        </p:cTn>
                                        <p:tgtEl>
                                          <p:spTgt spid="2"/>
                                        </p:tgtEl>
                                      </p:cBhvr>
                                    </p:animEffect>
                                    <p:animScale>
                                      <p:cBhvr>
                                        <p:cTn id="7" dur="385" accel="100000">
                                          <p:stCondLst>
                                            <p:cond delay="615"/>
                                          </p:stCondLst>
                                        </p:cTn>
                                        <p:tgtEl>
                                          <p:spTgt spid="2"/>
                                        </p:tgtEl>
                                      </p:cBhvr>
                                      <p:from x="200000" y="450000"/>
                                      <p:to x="10000" y="10000"/>
                                    </p:animScale>
                                    <p:animScale>
                                      <p:cBhvr>
                                        <p:cTn id="8" dur="615" decel="100000"/>
                                        <p:tgtEl>
                                          <p:spTgt spid="2"/>
                                        </p:tgtEl>
                                      </p:cBhvr>
                                      <p:from x="100000" y="100000"/>
                                      <p:to x="200000" y="450000"/>
                                    </p:animScale>
                                    <p:anim from="(ppt_x)" to="(0.5)" calcmode="lin" valueType="num">
                                      <p:cBhvr>
                                        <p:cTn id="9" dur="615" decel="100000"/>
                                        <p:tgtEl>
                                          <p:spTgt spid="2"/>
                                        </p:tgtEl>
                                        <p:attrNameLst>
                                          <p:attrName>ppt_x</p:attrName>
                                        </p:attrNameLst>
                                      </p:cBhvr>
                                    </p:anim>
                                    <p:anim from="(0.5)" to="(0.5)" calcmode="lin" valueType="num">
                                      <p:cBhvr>
                                        <p:cTn id="10" dur="385">
                                          <p:stCondLst>
                                            <p:cond delay="615"/>
                                          </p:stCondLst>
                                        </p:cTn>
                                        <p:tgtEl>
                                          <p:spTgt spid="2"/>
                                        </p:tgtEl>
                                        <p:attrNameLst>
                                          <p:attrName>ppt_x</p:attrName>
                                        </p:attrNameLst>
                                      </p:cBhvr>
                                    </p:anim>
                                    <p:anim from="(ppt_y)" to="(ppt_y+0.4)" calcmode="lin" valueType="num">
                                      <p:cBhvr>
                                        <p:cTn id="11" dur="615" decel="100000"/>
                                        <p:tgtEl>
                                          <p:spTgt spid="2"/>
                                        </p:tgtEl>
                                        <p:attrNameLst>
                                          <p:attrName>ppt_y</p:attrName>
                                        </p:attrNameLst>
                                      </p:cBhvr>
                                    </p:anim>
                                    <p:anim from="(ppt_y)" to="(ppt_y)" calcmode="lin" valueType="num">
                                      <p:cBhvr>
                                        <p:cTn id="12" dur="385">
                                          <p:stCondLst>
                                            <p:cond delay="615"/>
                                          </p:stCondLst>
                                        </p:cTn>
                                        <p:tgtEl>
                                          <p:spTgt spid="2"/>
                                        </p:tgtEl>
                                        <p:attrNameLst>
                                          <p:attrName>ppt_y</p:attrName>
                                        </p:attrNameLst>
                                      </p:cBhvr>
                                    </p:anim>
                                    <p:set>
                                      <p:cBhvr>
                                        <p:cTn id="13" dur="1" fill="hold">
                                          <p:stCondLst>
                                            <p:cond delay="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0" presetClass="exit" presetSubtype="0" accel="100000" fill="hold" nodeType="clickEffect">
                                  <p:stCondLst>
                                    <p:cond delay="0"/>
                                  </p:stCondLst>
                                  <p:childTnLst>
                                    <p:anim calcmode="lin" valueType="num">
                                      <p:cBhvr>
                                        <p:cTn id="17" dur="1000"/>
                                        <p:tgtEl>
                                          <p:spTgt spid="3">
                                            <p:txEl>
                                              <p:pRg st="0" end="0"/>
                                            </p:txEl>
                                          </p:spTgt>
                                        </p:tgtEl>
                                        <p:attrNameLst>
                                          <p:attrName>ppt_w</p:attrName>
                                        </p:attrNameLst>
                                      </p:cBhvr>
                                      <p:tavLst>
                                        <p:tav tm="0">
                                          <p:val>
                                            <p:strVal val="ppt_w"/>
                                          </p:val>
                                        </p:tav>
                                        <p:tav tm="100000">
                                          <p:val>
                                            <p:strVal val="ppt_w+.3"/>
                                          </p:val>
                                        </p:tav>
                                      </p:tavLst>
                                    </p:anim>
                                    <p:anim calcmode="lin" valueType="num">
                                      <p:cBhvr>
                                        <p:cTn id="18"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19" dur="1000"/>
                                        <p:tgtEl>
                                          <p:spTgt spid="3">
                                            <p:txEl>
                                              <p:pRg st="0" end="0"/>
                                            </p:txEl>
                                          </p:spTgt>
                                        </p:tgtEl>
                                      </p:cBhvr>
                                    </p:animEffect>
                                    <p:set>
                                      <p:cBhvr>
                                        <p:cTn id="20" dur="1" fill="hold">
                                          <p:stCondLst>
                                            <p:cond delay="999"/>
                                          </p:stCondLst>
                                        </p:cTn>
                                        <p:tgtEl>
                                          <p:spTgt spid="3">
                                            <p:txEl>
                                              <p:pRg st="0" end="0"/>
                                            </p:txEl>
                                          </p:spTgt>
                                        </p:tgtEl>
                                        <p:attrNameLst>
                                          <p:attrName>style.visibility</p:attrName>
                                        </p:attrNameLst>
                                      </p:cBhvr>
                                      <p:to>
                                        <p:strVal val="hidden"/>
                                      </p:to>
                                    </p:set>
                                  </p:childTnLst>
                                </p:cTn>
                              </p:par>
                              <p:par>
                                <p:cTn id="21" presetID="50" presetClass="exit" presetSubtype="0" accel="100000" fill="hold" nodeType="withEffect">
                                  <p:stCondLst>
                                    <p:cond delay="0"/>
                                  </p:stCondLst>
                                  <p:childTnLst>
                                    <p:anim calcmode="lin" valueType="num">
                                      <p:cBhvr>
                                        <p:cTn id="22" dur="1000"/>
                                        <p:tgtEl>
                                          <p:spTgt spid="3">
                                            <p:txEl>
                                              <p:pRg st="1" end="1"/>
                                            </p:txEl>
                                          </p:spTgt>
                                        </p:tgtEl>
                                        <p:attrNameLst>
                                          <p:attrName>ppt_w</p:attrName>
                                        </p:attrNameLst>
                                      </p:cBhvr>
                                      <p:tavLst>
                                        <p:tav tm="0">
                                          <p:val>
                                            <p:strVal val="ppt_w"/>
                                          </p:val>
                                        </p:tav>
                                        <p:tav tm="100000">
                                          <p:val>
                                            <p:strVal val="ppt_w+.3"/>
                                          </p:val>
                                        </p:tav>
                                      </p:tavLst>
                                    </p:anim>
                                    <p:anim calcmode="lin" valueType="num">
                                      <p:cBhvr>
                                        <p:cTn id="23"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24" dur="1000"/>
                                        <p:tgtEl>
                                          <p:spTgt spid="3">
                                            <p:txEl>
                                              <p:pRg st="1" end="1"/>
                                            </p:txEl>
                                          </p:spTgt>
                                        </p:tgtEl>
                                      </p:cBhvr>
                                    </p:animEffect>
                                    <p:set>
                                      <p:cBhvr>
                                        <p:cTn id="25" dur="1" fill="hold">
                                          <p:stCondLst>
                                            <p:cond delay="999"/>
                                          </p:stCondLst>
                                        </p:cTn>
                                        <p:tgtEl>
                                          <p:spTgt spid="3">
                                            <p:txEl>
                                              <p:pRg st="1" end="1"/>
                                            </p:txEl>
                                          </p:spTgt>
                                        </p:tgtEl>
                                        <p:attrNameLst>
                                          <p:attrName>style.visibility</p:attrName>
                                        </p:attrNameLst>
                                      </p:cBhvr>
                                      <p:to>
                                        <p:strVal val="hidden"/>
                                      </p:to>
                                    </p:set>
                                  </p:childTnLst>
                                </p:cTn>
                              </p:par>
                              <p:par>
                                <p:cTn id="26" presetID="50" presetClass="exit" presetSubtype="0" accel="100000" fill="hold" nodeType="withEffect">
                                  <p:stCondLst>
                                    <p:cond delay="0"/>
                                  </p:stCondLst>
                                  <p:childTnLst>
                                    <p:anim calcmode="lin" valueType="num">
                                      <p:cBhvr>
                                        <p:cTn id="27" dur="1000"/>
                                        <p:tgtEl>
                                          <p:spTgt spid="3">
                                            <p:txEl>
                                              <p:pRg st="2" end="2"/>
                                            </p:txEl>
                                          </p:spTgt>
                                        </p:tgtEl>
                                        <p:attrNameLst>
                                          <p:attrName>ppt_w</p:attrName>
                                        </p:attrNameLst>
                                      </p:cBhvr>
                                      <p:tavLst>
                                        <p:tav tm="0">
                                          <p:val>
                                            <p:strVal val="ppt_w"/>
                                          </p:val>
                                        </p:tav>
                                        <p:tav tm="100000">
                                          <p:val>
                                            <p:strVal val="ppt_w+.3"/>
                                          </p:val>
                                        </p:tav>
                                      </p:tavLst>
                                    </p:anim>
                                    <p:anim calcmode="lin" valueType="num">
                                      <p:cBhvr>
                                        <p:cTn id="28"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29" dur="1000"/>
                                        <p:tgtEl>
                                          <p:spTgt spid="3">
                                            <p:txEl>
                                              <p:pRg st="2" end="2"/>
                                            </p:txEl>
                                          </p:spTgt>
                                        </p:tgtEl>
                                      </p:cBhvr>
                                    </p:animEffect>
                                    <p:set>
                                      <p:cBhvr>
                                        <p:cTn id="30" dur="1" fill="hold">
                                          <p:stCondLst>
                                            <p:cond delay="999"/>
                                          </p:stCondLst>
                                        </p:cTn>
                                        <p:tgtEl>
                                          <p:spTgt spid="3">
                                            <p:txEl>
                                              <p:pRg st="2" end="2"/>
                                            </p:txEl>
                                          </p:spTgt>
                                        </p:tgtEl>
                                        <p:attrNameLst>
                                          <p:attrName>style.visibility</p:attrName>
                                        </p:attrNameLst>
                                      </p:cBhvr>
                                      <p:to>
                                        <p:strVal val="hidden"/>
                                      </p:to>
                                    </p:set>
                                  </p:childTnLst>
                                </p:cTn>
                              </p:par>
                              <p:par>
                                <p:cTn id="31" presetID="50" presetClass="exit" presetSubtype="0" accel="100000" fill="hold" nodeType="withEffect">
                                  <p:stCondLst>
                                    <p:cond delay="0"/>
                                  </p:stCondLst>
                                  <p:childTnLst>
                                    <p:anim calcmode="lin" valueType="num">
                                      <p:cBhvr>
                                        <p:cTn id="32" dur="1000"/>
                                        <p:tgtEl>
                                          <p:spTgt spid="3">
                                            <p:txEl>
                                              <p:pRg st="3" end="3"/>
                                            </p:txEl>
                                          </p:spTgt>
                                        </p:tgtEl>
                                        <p:attrNameLst>
                                          <p:attrName>ppt_w</p:attrName>
                                        </p:attrNameLst>
                                      </p:cBhvr>
                                      <p:tavLst>
                                        <p:tav tm="0">
                                          <p:val>
                                            <p:strVal val="ppt_w"/>
                                          </p:val>
                                        </p:tav>
                                        <p:tav tm="100000">
                                          <p:val>
                                            <p:strVal val="ppt_w+.3"/>
                                          </p:val>
                                        </p:tav>
                                      </p:tavLst>
                                    </p:anim>
                                    <p:anim calcmode="lin" valueType="num">
                                      <p:cBhvr>
                                        <p:cTn id="33"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34" dur="1000"/>
                                        <p:tgtEl>
                                          <p:spTgt spid="3">
                                            <p:txEl>
                                              <p:pRg st="3" end="3"/>
                                            </p:txEl>
                                          </p:spTgt>
                                        </p:tgtEl>
                                      </p:cBhvr>
                                    </p:animEffect>
                                    <p:set>
                                      <p:cBhvr>
                                        <p:cTn id="35" dur="1" fill="hold">
                                          <p:stCondLst>
                                            <p:cond delay="999"/>
                                          </p:stCondLst>
                                        </p:cTn>
                                        <p:tgtEl>
                                          <p:spTgt spid="3">
                                            <p:txEl>
                                              <p:pRg st="3" end="3"/>
                                            </p:txEl>
                                          </p:spTgt>
                                        </p:tgtEl>
                                        <p:attrNameLst>
                                          <p:attrName>style.visibility</p:attrName>
                                        </p:attrNameLst>
                                      </p:cBhvr>
                                      <p:to>
                                        <p:strVal val="hidden"/>
                                      </p:to>
                                    </p:set>
                                  </p:childTnLst>
                                </p:cTn>
                              </p:par>
                              <p:par>
                                <p:cTn id="36" presetID="50" presetClass="exit" presetSubtype="0" accel="100000" fill="hold" nodeType="withEffect">
                                  <p:stCondLst>
                                    <p:cond delay="0"/>
                                  </p:stCondLst>
                                  <p:childTnLst>
                                    <p:anim calcmode="lin" valueType="num">
                                      <p:cBhvr>
                                        <p:cTn id="37" dur="1000"/>
                                        <p:tgtEl>
                                          <p:spTgt spid="3">
                                            <p:txEl>
                                              <p:pRg st="4" end="4"/>
                                            </p:txEl>
                                          </p:spTgt>
                                        </p:tgtEl>
                                        <p:attrNameLst>
                                          <p:attrName>ppt_w</p:attrName>
                                        </p:attrNameLst>
                                      </p:cBhvr>
                                      <p:tavLst>
                                        <p:tav tm="0">
                                          <p:val>
                                            <p:strVal val="ppt_w"/>
                                          </p:val>
                                        </p:tav>
                                        <p:tav tm="100000">
                                          <p:val>
                                            <p:strVal val="ppt_w+.3"/>
                                          </p:val>
                                        </p:tav>
                                      </p:tavLst>
                                    </p:anim>
                                    <p:anim calcmode="lin" valueType="num">
                                      <p:cBhvr>
                                        <p:cTn id="38"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39" dur="1000"/>
                                        <p:tgtEl>
                                          <p:spTgt spid="3">
                                            <p:txEl>
                                              <p:pRg st="4" end="4"/>
                                            </p:txEl>
                                          </p:spTgt>
                                        </p:tgtEl>
                                      </p:cBhvr>
                                    </p:animEffect>
                                    <p:set>
                                      <p:cBhvr>
                                        <p:cTn id="40"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AquaLand</a:t>
            </a:r>
            <a:endParaRPr lang="en-US" dirty="0"/>
          </a:p>
        </p:txBody>
      </p:sp>
      <p:sp>
        <p:nvSpPr>
          <p:cNvPr id="3" name="Content Placeholder 2"/>
          <p:cNvSpPr>
            <a:spLocks noGrp="1"/>
          </p:cNvSpPr>
          <p:nvPr>
            <p:ph sz="half" idx="1"/>
          </p:nvPr>
        </p:nvSpPr>
        <p:spPr/>
        <p:txBody>
          <a:bodyPr/>
          <a:lstStyle/>
          <a:p>
            <a:r>
              <a:rPr lang="is-IS" dirty="0" smtClean="0"/>
              <a:t>Á Tenerife er margt skemmtilegt hægt að gera s.s. er þar vatnsgarður, sem heitir AquaLand og er staddur á Costa Adeje, hann er aðalvatnsgarðurinn á svæðinu. </a:t>
            </a:r>
            <a:endParaRPr lang="en-US" dirty="0" smtClean="0"/>
          </a:p>
          <a:p>
            <a:endParaRPr lang="en-US" dirty="0"/>
          </a:p>
        </p:txBody>
      </p:sp>
      <p:pic>
        <p:nvPicPr>
          <p:cNvPr id="5" name="Content Placeholder 4" descr="ten4.jpg"/>
          <p:cNvPicPr>
            <a:picLocks noGrp="1" noChangeAspect="1"/>
          </p:cNvPicPr>
          <p:nvPr>
            <p:ph sz="half" idx="2"/>
          </p:nvPr>
        </p:nvPicPr>
        <p:blipFill>
          <a:blip r:embed="rId3"/>
          <a:stretch>
            <a:fillRect/>
          </a:stretch>
        </p:blipFill>
        <p:spPr>
          <a:xfrm>
            <a:off x="5286380" y="4214818"/>
            <a:ext cx="2489200" cy="2400300"/>
          </a:xfrm>
        </p:spPr>
      </p:pic>
      <p:pic>
        <p:nvPicPr>
          <p:cNvPr id="6" name="Picture 5" descr="ten7.jpg"/>
          <p:cNvPicPr>
            <a:picLocks noChangeAspect="1"/>
          </p:cNvPicPr>
          <p:nvPr/>
        </p:nvPicPr>
        <p:blipFill>
          <a:blip r:embed="rId4"/>
          <a:stretch>
            <a:fillRect/>
          </a:stretch>
        </p:blipFill>
        <p:spPr>
          <a:xfrm>
            <a:off x="6500826" y="1357298"/>
            <a:ext cx="2071702" cy="2762269"/>
          </a:xfrm>
          <a:prstGeom prst="rect">
            <a:avLst/>
          </a:prstGeom>
        </p:spPr>
      </p:pic>
      <p:pic>
        <p:nvPicPr>
          <p:cNvPr id="7" name="Picture 6" descr="tenerife1.bmp"/>
          <p:cNvPicPr>
            <a:picLocks noChangeAspect="1"/>
          </p:cNvPicPr>
          <p:nvPr/>
        </p:nvPicPr>
        <p:blipFill>
          <a:blip r:embed="rId5"/>
          <a:stretch>
            <a:fillRect/>
          </a:stretch>
        </p:blipFill>
        <p:spPr>
          <a:xfrm>
            <a:off x="4357686" y="1357298"/>
            <a:ext cx="2089547" cy="2786062"/>
          </a:xfrm>
          <a:prstGeom prst="rect">
            <a:avLst/>
          </a:prstGeom>
        </p:spPr>
      </p:pic>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2"/>
                                        </p:tgtEl>
                                      </p:cBhvr>
                                    </p:animEffect>
                                    <p:anim calcmode="lin" valueType="num">
                                      <p:cBhvr>
                                        <p:cTn id="7"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8" dur="200" decel="100000"/>
                                        <p:tgtEl>
                                          <p:spTgt spid="2"/>
                                        </p:tgtEl>
                                        <p:attrNameLst>
                                          <p:attrName>ppt_x</p:attrName>
                                        </p:attrNameLst>
                                      </p:cBhvr>
                                      <p:tavLst>
                                        <p:tav tm="0">
                                          <p:val>
                                            <p:strVal val="ppt_x"/>
                                          </p:val>
                                        </p:tav>
                                        <p:tav tm="100000">
                                          <p:val>
                                            <p:strVal val="ppt_x-0.05"/>
                                          </p:val>
                                        </p:tav>
                                      </p:tavLst>
                                    </p:anim>
                                    <p:anim calcmode="lin" valueType="num">
                                      <p:cBhvr>
                                        <p:cTn id="9" dur="200" decel="100000"/>
                                        <p:tgtEl>
                                          <p:spTgt spid="2"/>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2"/>
                                        </p:tgtEl>
                                        <p:attrNameLst>
                                          <p:attrName>ppt_y</p:attrName>
                                        </p:attrNameLst>
                                      </p:cBhvr>
                                      <p:tavLst>
                                        <p:tav tm="0">
                                          <p:val>
                                            <p:strVal val="ppt_y"/>
                                          </p:val>
                                        </p:tav>
                                        <p:tav tm="100000">
                                          <p:val>
                                            <p:strVal val="ppt_y-0.4-0.1"/>
                                          </p:val>
                                        </p:tav>
                                      </p:tavLst>
                                    </p:anim>
                                    <p:set>
                                      <p:cBhvr>
                                        <p:cTn id="12" dur="1" fill="hold">
                                          <p:stCondLst>
                                            <p:cond delay="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4" presetClass="exit" presetSubtype="0" fill="hold" nodeType="clickEffect">
                                  <p:stCondLst>
                                    <p:cond delay="0"/>
                                  </p:stCondLst>
                                  <p:childTnLst>
                                    <p:anim to="" calcmode="lin" valueType="num">
                                      <p:cBhvr>
                                        <p:cTn id="26" dur="1"/>
                                        <p:tgtEl>
                                          <p:spTgt spid="5"/>
                                        </p:tgtEl>
                                        <p:attrNameLst>
                                          <p:attrName/>
                                        </p:attrNameLst>
                                      </p:cBhvr>
                                    </p:anim>
                                    <p:set>
                                      <p:cBhvr>
                                        <p:cTn id="27" dur="1" fill="hold">
                                          <p:stCondLst>
                                            <p:cond delay="0"/>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0" presetClass="exit" presetSubtype="0" fill="hold" nodeType="clickEffect">
                                  <p:stCondLst>
                                    <p:cond delay="0"/>
                                  </p:stCondLst>
                                  <p:iterate type="lt">
                                    <p:tmPct val="10000"/>
                                  </p:iterate>
                                  <p:childTnLst>
                                    <p:animEffect transition="out" filter="fade">
                                      <p:cBhvr>
                                        <p:cTn id="31" dur="1000"/>
                                        <p:tgtEl>
                                          <p:spTgt spid="3">
                                            <p:txEl>
                                              <p:pRg st="0" end="0"/>
                                            </p:txEl>
                                          </p:spTgt>
                                        </p:tgtEl>
                                      </p:cBhvr>
                                    </p:animEffect>
                                    <p:anim calcmode="lin" valueType="num">
                                      <p:cBhvr>
                                        <p:cTn id="32" dur="1000"/>
                                        <p:tgtEl>
                                          <p:spTgt spid="3">
                                            <p:txEl>
                                              <p:pRg st="0" end="0"/>
                                            </p:txEl>
                                          </p:spTgt>
                                        </p:tgtEl>
                                        <p:attrNameLst>
                                          <p:attrName>ppt_x</p:attrName>
                                        </p:attrNameLst>
                                      </p:cBhvr>
                                      <p:tavLst>
                                        <p:tav tm="0">
                                          <p:val>
                                            <p:strVal val="ppt_x"/>
                                          </p:val>
                                        </p:tav>
                                        <p:tav tm="100000">
                                          <p:val>
                                            <p:strVal val="ppt_x-.1"/>
                                          </p:val>
                                        </p:tav>
                                      </p:tavLst>
                                    </p:anim>
                                    <p:anim calcmode="lin" valueType="num">
                                      <p:cBhvr>
                                        <p:cTn id="33" dur="1000"/>
                                        <p:tgtEl>
                                          <p:spTgt spid="3">
                                            <p:txEl>
                                              <p:pRg st="0" end="0"/>
                                            </p:txEl>
                                          </p:spTgt>
                                        </p:tgtEl>
                                        <p:attrNameLst>
                                          <p:attrName>ppt_y</p:attrName>
                                        </p:attrNameLst>
                                      </p:cBhvr>
                                      <p:tavLst>
                                        <p:tav tm="0">
                                          <p:val>
                                            <p:strVal val="ppt_y"/>
                                          </p:val>
                                        </p:tav>
                                        <p:tav tm="100000">
                                          <p:val>
                                            <p:strVal val="ppt_y"/>
                                          </p:val>
                                        </p:tav>
                                      </p:tavLst>
                                    </p:anim>
                                    <p:set>
                                      <p:cBhvr>
                                        <p:cTn id="3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Loro Parque dýragarðurinn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Garðurinn er einstök veröld dýra og náttúru. Hvergi í heiminum er að finna eins margar tegundir páfagauka og þar er ein magnaðast mörgæsanýlenda utan heimskautasvæðanna. Í </a:t>
            </a:r>
            <a:r>
              <a:rPr lang="en-US" dirty="0" smtClean="0">
                <a:solidFill>
                  <a:schemeClr val="tx1">
                    <a:lumMod val="95000"/>
                    <a:lumOff val="5000"/>
                  </a:schemeClr>
                </a:solidFill>
              </a:rPr>
              <a:t> Loro</a:t>
            </a:r>
            <a:r>
              <a:rPr lang="en-US" u="sng" dirty="0" smtClean="0">
                <a:solidFill>
                  <a:schemeClr val="tx1">
                    <a:lumMod val="95000"/>
                    <a:lumOff val="5000"/>
                  </a:schemeClr>
                </a:solidFill>
              </a:rPr>
              <a:t> </a:t>
            </a:r>
            <a:r>
              <a:rPr lang="en-US" dirty="0" smtClean="0">
                <a:solidFill>
                  <a:schemeClr val="tx1">
                    <a:lumMod val="95000"/>
                    <a:lumOff val="5000"/>
                  </a:schemeClr>
                </a:solidFill>
              </a:rPr>
              <a:t>Parque</a:t>
            </a:r>
            <a:r>
              <a:rPr lang="en-US" u="sng" dirty="0" smtClean="0">
                <a:solidFill>
                  <a:schemeClr val="tx1">
                    <a:lumMod val="95000"/>
                    <a:lumOff val="5000"/>
                  </a:schemeClr>
                </a:solidFill>
              </a:rPr>
              <a:t> </a:t>
            </a:r>
            <a:r>
              <a:rPr lang="en-US" dirty="0" smtClean="0"/>
              <a:t>eru einnig tígrisdýr, górillur, höfrungar, skjaldbökur, hákarlar o.fl. Reglulega yfir daginn eru haldnar sýningar þar sem dýrin leika listir sínar og eru höfrungar, sæljón og páfagaukar þar í aðalhlutverkum.</a:t>
            </a:r>
          </a:p>
          <a:p>
            <a:r>
              <a:rPr lang="en-US" dirty="0" smtClean="0"/>
              <a:t>Fyrir þá sem vilja vera styttri tíma í garðinum er hægt að fara með</a:t>
            </a:r>
            <a:endParaRPr lang="en-US" dirty="0"/>
          </a:p>
        </p:txBody>
      </p:sp>
      <p:sp>
        <p:nvSpPr>
          <p:cNvPr id="4" name="Content Placeholder 3"/>
          <p:cNvSpPr>
            <a:spLocks noGrp="1"/>
          </p:cNvSpPr>
          <p:nvPr>
            <p:ph sz="half" idx="2"/>
          </p:nvPr>
        </p:nvSpPr>
        <p:spPr/>
        <p:txBody>
          <a:bodyPr>
            <a:normAutofit fontScale="70000" lnSpcReduction="20000"/>
          </a:bodyPr>
          <a:lstStyle/>
          <a:p>
            <a:pPr>
              <a:buNone/>
            </a:pPr>
            <a:r>
              <a:rPr lang="en-US" dirty="0" smtClean="0"/>
              <a:t>      mini- lestinni sem gengur á 20 mínútna fresti milli Loro Parque og miðbæjar Puerto en þar er ógrynni af verslunum og veitingastöðum enda var Puerto de la Cruz á sínum tíma einn helsti ferðamannastaður Kanaríeyja.</a:t>
            </a:r>
          </a:p>
          <a:p>
            <a:pPr>
              <a:buNone/>
            </a:pPr>
            <a:r>
              <a:rPr lang="en-US" b="1" dirty="0" smtClean="0"/>
              <a:t>      Verð:</a:t>
            </a:r>
            <a:r>
              <a:rPr lang="en-US" dirty="0" smtClean="0"/>
              <a:t> 40 evrur fullorðnir og 25 evrur börn.</a:t>
            </a:r>
          </a:p>
          <a:p>
            <a:pPr>
              <a:buNone/>
            </a:pPr>
            <a:endParaRPr lang="en-US" dirty="0" smtClean="0"/>
          </a:p>
          <a:p>
            <a:pPr>
              <a:buNone/>
            </a:pPr>
            <a:r>
              <a:rPr lang="en-US" dirty="0" smtClean="0"/>
              <a:t>      </a:t>
            </a:r>
          </a:p>
          <a:p>
            <a:endParaRPr lang="en-US" dirty="0"/>
          </a:p>
        </p:txBody>
      </p:sp>
      <p:pic>
        <p:nvPicPr>
          <p:cNvPr id="7" name="Picture 6" descr="ten144.jpg"/>
          <p:cNvPicPr>
            <a:picLocks noChangeAspect="1"/>
          </p:cNvPicPr>
          <p:nvPr/>
        </p:nvPicPr>
        <p:blipFill>
          <a:blip r:embed="rId3"/>
          <a:stretch>
            <a:fillRect/>
          </a:stretch>
        </p:blipFill>
        <p:spPr>
          <a:xfrm>
            <a:off x="4929190" y="4214818"/>
            <a:ext cx="3071834" cy="1996692"/>
          </a:xfrm>
          <a:prstGeom prst="rect">
            <a:avLst/>
          </a:prstGeom>
        </p:spPr>
      </p:pic>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2"/>
                                        </p:tgtEl>
                                        <p:attrNameLst>
                                          <p:attrName>ppt_w</p:attrName>
                                        </p:attrNameLst>
                                      </p:cBhvr>
                                    </p:anim>
                                    <p:anim by="(ppt_w*0.50)" calcmode="lin" valueType="num">
                                      <p:cBhvr>
                                        <p:cTn id="7" dur="500" decel="50000" autoRev="1">
                                          <p:stCondLst>
                                            <p:cond delay="0"/>
                                          </p:stCondLst>
                                        </p:cTn>
                                        <p:tgtEl>
                                          <p:spTgt spid="2"/>
                                        </p:tgtEl>
                                        <p:attrNameLst>
                                          <p:attrName>ppt_x</p:attrName>
                                        </p:attrNameLst>
                                      </p:cBhvr>
                                    </p:anim>
                                    <p:anim from="(ppt_y)" to="(1+ppt_h/2)" calcmode="lin" valueType="num">
                                      <p:cBhvr>
                                        <p:cTn id="8" dur="1000">
                                          <p:stCondLst>
                                            <p:cond delay="0"/>
                                          </p:stCondLst>
                                        </p:cTn>
                                        <p:tgtEl>
                                          <p:spTgt spid="2"/>
                                        </p:tgtEl>
                                        <p:attrNameLst>
                                          <p:attrName>ppt_y</p:attrName>
                                        </p:attrNameLst>
                                      </p:cBhvr>
                                    </p:anim>
                                    <p:animRot by="21600000">
                                      <p:cBhvr>
                                        <p:cTn id="9" dur="1000">
                                          <p:stCondLst>
                                            <p:cond delay="0"/>
                                          </p:stCondLst>
                                        </p:cTn>
                                        <p:tgtEl>
                                          <p:spTgt spid="2"/>
                                        </p:tgtEl>
                                        <p:attrNameLst>
                                          <p:attrName>r</p:attrName>
                                        </p:attrNameLst>
                                      </p:cBhvr>
                                    </p:animRo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Effect transition="out" filter="slide(fromBottom)">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1" presetClass="exit" presetSubtype="0" fill="hold" nodeType="clickEffect">
                                  <p:stCondLst>
                                    <p:cond delay="0"/>
                                  </p:stCondLst>
                                  <p:iterate type="lt">
                                    <p:tmPct val="10000"/>
                                  </p:iterate>
                                  <p:childTnLst>
                                    <p:anim calcmode="lin" valueType="num">
                                      <p:cBhvr>
                                        <p:cTn id="19" dur="500"/>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p:tgtEl>
                                          <p:spTgt spid="3">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2" dur="500"/>
                                        <p:tgtEl>
                                          <p:spTgt spid="3">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3" dur="500" tmFilter="0,0; .5, 0; 1, 1"/>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par>
                                <p:cTn id="25" presetID="41" presetClass="exit" presetSubtype="0" fill="hold" nodeType="withEffect">
                                  <p:stCondLst>
                                    <p:cond delay="0"/>
                                  </p:stCondLst>
                                  <p:iterate type="lt">
                                    <p:tmPct val="10000"/>
                                  </p:iterate>
                                  <p:childTnLst>
                                    <p:anim calcmode="lin" valueType="num">
                                      <p:cBhvr>
                                        <p:cTn id="26" dur="500"/>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p:tgtEl>
                                          <p:spTgt spid="3">
                                            <p:txEl>
                                              <p:pRg st="1" end="1"/>
                                            </p:txEl>
                                          </p:spTgt>
                                        </p:tgtEl>
                                        <p:attrNameLst>
                                          <p:attrName>ppt_y</p:attrName>
                                        </p:attrNameLst>
                                      </p:cBhvr>
                                      <p:tavLst>
                                        <p:tav tm="0">
                                          <p:val>
                                            <p:strVal val="ppt_y"/>
                                          </p:val>
                                        </p:tav>
                                        <p:tav tm="100000">
                                          <p:val>
                                            <p:strVal val="ppt_y"/>
                                          </p:val>
                                        </p:tav>
                                      </p:tavLst>
                                    </p:anim>
                                    <p:anim calcmode="lin" valueType="num">
                                      <p:cBhvr>
                                        <p:cTn id="28" dur="500"/>
                                        <p:tgtEl>
                                          <p:spTgt spid="3">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9" dur="500"/>
                                        <p:tgtEl>
                                          <p:spTgt spid="3">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30" dur="500" tmFilter="0,0; .5, 0; 1, 1"/>
                                        <p:tgtEl>
                                          <p:spTgt spid="3">
                                            <p:txEl>
                                              <p:pRg st="1" end="1"/>
                                            </p:txEl>
                                          </p:spTgt>
                                        </p:tgtEl>
                                      </p:cBhvr>
                                    </p:animEffect>
                                    <p:set>
                                      <p:cBhvr>
                                        <p:cTn id="3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1" presetClass="exit" presetSubtype="0" fill="hold" nodeType="clickEffect">
                                  <p:stCondLst>
                                    <p:cond delay="0"/>
                                  </p:stCondLst>
                                  <p:iterate type="lt">
                                    <p:tmPct val="10000"/>
                                  </p:iterate>
                                  <p:childTnLst>
                                    <p:anim calcmode="lin" valueType="num">
                                      <p:cBhvr>
                                        <p:cTn id="35" dur="500"/>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p:tgtEl>
                                          <p:spTgt spid="4">
                                            <p:txEl>
                                              <p:pRg st="0" end="0"/>
                                            </p:txEl>
                                          </p:spTgt>
                                        </p:tgtEl>
                                        <p:attrNameLst>
                                          <p:attrName>ppt_y</p:attrName>
                                        </p:attrNameLst>
                                      </p:cBhvr>
                                      <p:tavLst>
                                        <p:tav tm="0">
                                          <p:val>
                                            <p:strVal val="ppt_y"/>
                                          </p:val>
                                        </p:tav>
                                        <p:tav tm="100000">
                                          <p:val>
                                            <p:strVal val="ppt_y"/>
                                          </p:val>
                                        </p:tav>
                                      </p:tavLst>
                                    </p:anim>
                                    <p:anim calcmode="lin" valueType="num">
                                      <p:cBhvr>
                                        <p:cTn id="37" dur="500"/>
                                        <p:tgtEl>
                                          <p:spTgt spid="4">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38" dur="500"/>
                                        <p:tgtEl>
                                          <p:spTgt spid="4">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39" dur="500" tmFilter="0,0; .5, 0; 1, 1"/>
                                        <p:tgtEl>
                                          <p:spTgt spid="4">
                                            <p:txEl>
                                              <p:pRg st="0" end="0"/>
                                            </p:txEl>
                                          </p:spTgt>
                                        </p:tgtEl>
                                      </p:cBhvr>
                                    </p:animEffect>
                                    <p:set>
                                      <p:cBhvr>
                                        <p:cTn id="40" dur="1" fill="hold">
                                          <p:stCondLst>
                                            <p:cond delay="499"/>
                                          </p:stCondLst>
                                        </p:cTn>
                                        <p:tgtEl>
                                          <p:spTgt spid="4">
                                            <p:txEl>
                                              <p:pRg st="0" end="0"/>
                                            </p:txEl>
                                          </p:spTgt>
                                        </p:tgtEl>
                                        <p:attrNameLst>
                                          <p:attrName>style.visibility</p:attrName>
                                        </p:attrNameLst>
                                      </p:cBhvr>
                                      <p:to>
                                        <p:strVal val="hidden"/>
                                      </p:to>
                                    </p:set>
                                  </p:childTnLst>
                                </p:cTn>
                              </p:par>
                              <p:par>
                                <p:cTn id="41" presetID="41" presetClass="exit" presetSubtype="0" fill="hold" nodeType="withEffect">
                                  <p:stCondLst>
                                    <p:cond delay="0"/>
                                  </p:stCondLst>
                                  <p:iterate type="lt">
                                    <p:tmPct val="10000"/>
                                  </p:iterate>
                                  <p:childTnLst>
                                    <p:anim calcmode="lin" valueType="num">
                                      <p:cBhvr>
                                        <p:cTn id="42" dur="500"/>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p:tgtEl>
                                          <p:spTgt spid="4">
                                            <p:txEl>
                                              <p:pRg st="1" end="1"/>
                                            </p:txEl>
                                          </p:spTgt>
                                        </p:tgtEl>
                                        <p:attrNameLst>
                                          <p:attrName>ppt_y</p:attrName>
                                        </p:attrNameLst>
                                      </p:cBhvr>
                                      <p:tavLst>
                                        <p:tav tm="0">
                                          <p:val>
                                            <p:strVal val="ppt_y"/>
                                          </p:val>
                                        </p:tav>
                                        <p:tav tm="100000">
                                          <p:val>
                                            <p:strVal val="ppt_y"/>
                                          </p:val>
                                        </p:tav>
                                      </p:tavLst>
                                    </p:anim>
                                    <p:anim calcmode="lin" valueType="num">
                                      <p:cBhvr>
                                        <p:cTn id="44" dur="500"/>
                                        <p:tgtEl>
                                          <p:spTgt spid="4">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45" dur="500"/>
                                        <p:tgtEl>
                                          <p:spTgt spid="4">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46" dur="500" tmFilter="0,0; .5, 0; 1, 1"/>
                                        <p:tgtEl>
                                          <p:spTgt spid="4">
                                            <p:txEl>
                                              <p:pRg st="1" end="1"/>
                                            </p:txEl>
                                          </p:spTgt>
                                        </p:tgtEl>
                                      </p:cBhvr>
                                    </p:animEffect>
                                    <p:set>
                                      <p:cBhvr>
                                        <p:cTn id="47"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Vatnaíþróttir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Á allri strandlengjunni er hægt að stunda margvíslegar</a:t>
            </a:r>
            <a:br>
              <a:rPr lang="en-US" dirty="0" smtClean="0"/>
            </a:br>
            <a:r>
              <a:rPr lang="en-US" dirty="0" smtClean="0"/>
              <a:t>vatnaíþróttir, s.s. sjóskíði, vatnaketti, Jet-ski, banana, eða láta sportbát draga sig í fallhlíf ásamt fjölda leiksvæða fyrir börn á hinum mörgu litlu ströndum svæðanna. Einnig, köfun, bátsferðir, skútu og snekkjuleigur og margt fleira.</a:t>
            </a:r>
          </a:p>
          <a:p>
            <a:endParaRPr lang="en-US" dirty="0"/>
          </a:p>
        </p:txBody>
      </p:sp>
      <p:pic>
        <p:nvPicPr>
          <p:cNvPr id="5" name="Content Placeholder 4" descr="ten11.jpg"/>
          <p:cNvPicPr>
            <a:picLocks noGrp="1" noChangeAspect="1"/>
          </p:cNvPicPr>
          <p:nvPr>
            <p:ph sz="half" idx="2"/>
          </p:nvPr>
        </p:nvPicPr>
        <p:blipFill>
          <a:blip r:embed="rId3"/>
          <a:stretch>
            <a:fillRect/>
          </a:stretch>
        </p:blipFill>
        <p:spPr>
          <a:xfrm>
            <a:off x="4714876" y="1428736"/>
            <a:ext cx="3000396" cy="2214819"/>
          </a:xfrm>
        </p:spPr>
      </p:pic>
      <p:pic>
        <p:nvPicPr>
          <p:cNvPr id="6" name="Picture 5" descr="ten12.jpg"/>
          <p:cNvPicPr>
            <a:picLocks noChangeAspect="1"/>
          </p:cNvPicPr>
          <p:nvPr/>
        </p:nvPicPr>
        <p:blipFill>
          <a:blip r:embed="rId4"/>
          <a:stretch>
            <a:fillRect/>
          </a:stretch>
        </p:blipFill>
        <p:spPr>
          <a:xfrm>
            <a:off x="4714876" y="3714752"/>
            <a:ext cx="2857520" cy="2159015"/>
          </a:xfrm>
          <a:prstGeom prst="rect">
            <a:avLst/>
          </a:prstGeom>
        </p:spPr>
      </p:pic>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xit" presetSubtype="4" fill="hold" nodeType="clickEffect">
                                  <p:stCondLst>
                                    <p:cond delay="0"/>
                                  </p:stCondLst>
                                  <p:childTnLst>
                                    <p:animEffect transition="out" filter="wheel(4)">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Hitatafla</a:t>
            </a:r>
            <a:endParaRPr lang="en-US" dirty="0"/>
          </a:p>
        </p:txBody>
      </p:sp>
      <p:graphicFrame>
        <p:nvGraphicFramePr>
          <p:cNvPr id="3" name="Table 2"/>
          <p:cNvGraphicFramePr>
            <a:graphicFrameLocks noGrp="1"/>
          </p:cNvGraphicFramePr>
          <p:nvPr/>
        </p:nvGraphicFramePr>
        <p:xfrm>
          <a:off x="142843" y="1785926"/>
          <a:ext cx="8858308" cy="3929090"/>
        </p:xfrm>
        <a:graphic>
          <a:graphicData uri="http://schemas.openxmlformats.org/drawingml/2006/table">
            <a:tbl>
              <a:tblPr/>
              <a:tblGrid>
                <a:gridCol w="1000133"/>
                <a:gridCol w="606722"/>
                <a:gridCol w="659223"/>
                <a:gridCol w="659223"/>
                <a:gridCol w="659223"/>
                <a:gridCol w="659223"/>
                <a:gridCol w="659223"/>
                <a:gridCol w="659223"/>
                <a:gridCol w="659223"/>
                <a:gridCol w="659223"/>
                <a:gridCol w="659223"/>
                <a:gridCol w="659223"/>
                <a:gridCol w="659223"/>
              </a:tblGrid>
              <a:tr h="673038">
                <a:tc>
                  <a:txBody>
                    <a:bodyPr/>
                    <a:lstStyle/>
                    <a:p>
                      <a:r>
                        <a:rPr lang="en-US" sz="1800" dirty="0" smtClean="0"/>
                        <a:t>Meðalhiti</a:t>
                      </a:r>
                      <a:endParaRPr lang="en-US" sz="1800" dirty="0"/>
                    </a:p>
                  </a:txBody>
                  <a:tcPr marL="0" marR="0" marT="0" marB="0" anchor="ctr">
                    <a:lnL>
                      <a:noFill/>
                    </a:lnL>
                    <a:lnR>
                      <a:noFill/>
                    </a:lnR>
                    <a:lnT>
                      <a:noFill/>
                    </a:lnT>
                    <a:lnB>
                      <a:noFill/>
                    </a:lnB>
                  </a:tcPr>
                </a:tc>
                <a:tc>
                  <a:txBody>
                    <a:bodyPr/>
                    <a:lstStyle/>
                    <a:p>
                      <a:r>
                        <a:rPr lang="en-US" sz="1800" b="1" dirty="0"/>
                        <a:t>jan</a:t>
                      </a:r>
                      <a:endParaRPr lang="en-US" sz="1800" dirty="0"/>
                    </a:p>
                  </a:txBody>
                  <a:tcPr marL="0" marR="0" marT="0" marB="0" anchor="ctr">
                    <a:lnL>
                      <a:noFill/>
                    </a:lnL>
                    <a:lnR>
                      <a:noFill/>
                    </a:lnR>
                    <a:lnT>
                      <a:noFill/>
                    </a:lnT>
                    <a:lnB>
                      <a:noFill/>
                    </a:lnB>
                  </a:tcPr>
                </a:tc>
                <a:tc>
                  <a:txBody>
                    <a:bodyPr/>
                    <a:lstStyle/>
                    <a:p>
                      <a:r>
                        <a:rPr lang="en-US" sz="1800" b="1"/>
                        <a:t>feb</a:t>
                      </a:r>
                      <a:endParaRPr lang="en-US" sz="1800"/>
                    </a:p>
                  </a:txBody>
                  <a:tcPr marL="0" marR="0" marT="0" marB="0" anchor="ctr">
                    <a:lnL>
                      <a:noFill/>
                    </a:lnL>
                    <a:lnR>
                      <a:noFill/>
                    </a:lnR>
                    <a:lnT>
                      <a:noFill/>
                    </a:lnT>
                    <a:lnB>
                      <a:noFill/>
                    </a:lnB>
                  </a:tcPr>
                </a:tc>
                <a:tc>
                  <a:txBody>
                    <a:bodyPr/>
                    <a:lstStyle/>
                    <a:p>
                      <a:r>
                        <a:rPr lang="en-US" sz="1800" b="1"/>
                        <a:t>mars</a:t>
                      </a:r>
                      <a:endParaRPr lang="en-US" sz="1800"/>
                    </a:p>
                  </a:txBody>
                  <a:tcPr marL="0" marR="0" marT="0" marB="0" anchor="ctr">
                    <a:lnL>
                      <a:noFill/>
                    </a:lnL>
                    <a:lnR>
                      <a:noFill/>
                    </a:lnR>
                    <a:lnT>
                      <a:noFill/>
                    </a:lnT>
                    <a:lnB>
                      <a:noFill/>
                    </a:lnB>
                  </a:tcPr>
                </a:tc>
                <a:tc>
                  <a:txBody>
                    <a:bodyPr/>
                    <a:lstStyle/>
                    <a:p>
                      <a:r>
                        <a:rPr lang="en-US" sz="1800" b="1"/>
                        <a:t>apr.</a:t>
                      </a:r>
                      <a:endParaRPr lang="en-US" sz="1800"/>
                    </a:p>
                  </a:txBody>
                  <a:tcPr marL="0" marR="0" marT="0" marB="0" anchor="ctr">
                    <a:lnL>
                      <a:noFill/>
                    </a:lnL>
                    <a:lnR>
                      <a:noFill/>
                    </a:lnR>
                    <a:lnT>
                      <a:noFill/>
                    </a:lnT>
                    <a:lnB>
                      <a:noFill/>
                    </a:lnB>
                  </a:tcPr>
                </a:tc>
                <a:tc>
                  <a:txBody>
                    <a:bodyPr/>
                    <a:lstStyle/>
                    <a:p>
                      <a:r>
                        <a:rPr lang="en-US" sz="1800" b="1"/>
                        <a:t>maí</a:t>
                      </a:r>
                      <a:endParaRPr lang="en-US" sz="1800"/>
                    </a:p>
                  </a:txBody>
                  <a:tcPr marL="0" marR="0" marT="0" marB="0" anchor="ctr">
                    <a:lnL>
                      <a:noFill/>
                    </a:lnL>
                    <a:lnR>
                      <a:noFill/>
                    </a:lnR>
                    <a:lnT>
                      <a:noFill/>
                    </a:lnT>
                    <a:lnB>
                      <a:noFill/>
                    </a:lnB>
                  </a:tcPr>
                </a:tc>
                <a:tc>
                  <a:txBody>
                    <a:bodyPr/>
                    <a:lstStyle/>
                    <a:p>
                      <a:r>
                        <a:rPr lang="en-US" sz="1800" b="1"/>
                        <a:t>jún</a:t>
                      </a:r>
                      <a:endParaRPr lang="en-US" sz="1800"/>
                    </a:p>
                  </a:txBody>
                  <a:tcPr marL="0" marR="0" marT="0" marB="0" anchor="ctr">
                    <a:lnL>
                      <a:noFill/>
                    </a:lnL>
                    <a:lnR>
                      <a:noFill/>
                    </a:lnR>
                    <a:lnT>
                      <a:noFill/>
                    </a:lnT>
                    <a:lnB>
                      <a:noFill/>
                    </a:lnB>
                  </a:tcPr>
                </a:tc>
                <a:tc>
                  <a:txBody>
                    <a:bodyPr/>
                    <a:lstStyle/>
                    <a:p>
                      <a:r>
                        <a:rPr lang="en-US" sz="1800" b="1"/>
                        <a:t>júl</a:t>
                      </a:r>
                      <a:endParaRPr lang="en-US" sz="1800"/>
                    </a:p>
                  </a:txBody>
                  <a:tcPr marL="0" marR="0" marT="0" marB="0" anchor="ctr">
                    <a:lnL>
                      <a:noFill/>
                    </a:lnL>
                    <a:lnR>
                      <a:noFill/>
                    </a:lnR>
                    <a:lnT>
                      <a:noFill/>
                    </a:lnT>
                    <a:lnB>
                      <a:noFill/>
                    </a:lnB>
                  </a:tcPr>
                </a:tc>
                <a:tc>
                  <a:txBody>
                    <a:bodyPr/>
                    <a:lstStyle/>
                    <a:p>
                      <a:r>
                        <a:rPr lang="en-US" sz="1800" b="1"/>
                        <a:t>ágú</a:t>
                      </a:r>
                      <a:endParaRPr lang="en-US" sz="1800"/>
                    </a:p>
                  </a:txBody>
                  <a:tcPr marL="0" marR="0" marT="0" marB="0" anchor="ctr">
                    <a:lnL>
                      <a:noFill/>
                    </a:lnL>
                    <a:lnR>
                      <a:noFill/>
                    </a:lnR>
                    <a:lnT>
                      <a:noFill/>
                    </a:lnT>
                    <a:lnB>
                      <a:noFill/>
                    </a:lnB>
                  </a:tcPr>
                </a:tc>
                <a:tc>
                  <a:txBody>
                    <a:bodyPr/>
                    <a:lstStyle/>
                    <a:p>
                      <a:r>
                        <a:rPr lang="en-US" sz="1800" b="1"/>
                        <a:t>sep</a:t>
                      </a:r>
                      <a:endParaRPr lang="en-US" sz="1800"/>
                    </a:p>
                  </a:txBody>
                  <a:tcPr marL="0" marR="0" marT="0" marB="0" anchor="ctr">
                    <a:lnL>
                      <a:noFill/>
                    </a:lnL>
                    <a:lnR>
                      <a:noFill/>
                    </a:lnR>
                    <a:lnT>
                      <a:noFill/>
                    </a:lnT>
                    <a:lnB>
                      <a:noFill/>
                    </a:lnB>
                  </a:tcPr>
                </a:tc>
                <a:tc>
                  <a:txBody>
                    <a:bodyPr/>
                    <a:lstStyle/>
                    <a:p>
                      <a:r>
                        <a:rPr lang="en-US" sz="1800" b="1"/>
                        <a:t>okt</a:t>
                      </a:r>
                      <a:endParaRPr lang="en-US" sz="1800"/>
                    </a:p>
                  </a:txBody>
                  <a:tcPr marL="0" marR="0" marT="0" marB="0" anchor="ctr">
                    <a:lnL>
                      <a:noFill/>
                    </a:lnL>
                    <a:lnR>
                      <a:noFill/>
                    </a:lnR>
                    <a:lnT>
                      <a:noFill/>
                    </a:lnT>
                    <a:lnB>
                      <a:noFill/>
                    </a:lnB>
                  </a:tcPr>
                </a:tc>
                <a:tc>
                  <a:txBody>
                    <a:bodyPr/>
                    <a:lstStyle/>
                    <a:p>
                      <a:r>
                        <a:rPr lang="en-US" sz="1800" b="1"/>
                        <a:t>nóv</a:t>
                      </a:r>
                      <a:endParaRPr lang="en-US" sz="1800"/>
                    </a:p>
                  </a:txBody>
                  <a:tcPr marL="0" marR="0" marT="0" marB="0" anchor="ctr">
                    <a:lnL>
                      <a:noFill/>
                    </a:lnL>
                    <a:lnR>
                      <a:noFill/>
                    </a:lnR>
                    <a:lnT>
                      <a:noFill/>
                    </a:lnT>
                    <a:lnB>
                      <a:noFill/>
                    </a:lnB>
                  </a:tcPr>
                </a:tc>
                <a:tc>
                  <a:txBody>
                    <a:bodyPr/>
                    <a:lstStyle/>
                    <a:p>
                      <a:r>
                        <a:rPr lang="en-US" sz="1800" b="1" dirty="0"/>
                        <a:t>des</a:t>
                      </a:r>
                      <a:endParaRPr lang="en-US" sz="1800" dirty="0"/>
                    </a:p>
                  </a:txBody>
                  <a:tcPr marL="0" marR="0" marT="0" marB="0" anchor="ctr">
                    <a:lnL>
                      <a:noFill/>
                    </a:lnL>
                    <a:lnR>
                      <a:noFill/>
                    </a:lnR>
                    <a:lnT>
                      <a:noFill/>
                    </a:lnT>
                    <a:lnB>
                      <a:noFill/>
                    </a:lnB>
                  </a:tcPr>
                </a:tc>
              </a:tr>
              <a:tr h="1091414">
                <a:tc>
                  <a:txBody>
                    <a:bodyPr/>
                    <a:lstStyle/>
                    <a:p>
                      <a:r>
                        <a:rPr lang="en-US" sz="1800" dirty="0"/>
                        <a:t>Lofthiti á daginn</a:t>
                      </a:r>
                    </a:p>
                  </a:txBody>
                  <a:tcPr marL="0" marR="0" marT="0" marB="0" anchor="ctr">
                    <a:lnL>
                      <a:noFill/>
                    </a:lnL>
                    <a:lnR>
                      <a:noFill/>
                    </a:lnR>
                    <a:lnT>
                      <a:noFill/>
                    </a:lnT>
                    <a:lnB>
                      <a:noFill/>
                    </a:lnB>
                  </a:tcPr>
                </a:tc>
                <a:tc>
                  <a:txBody>
                    <a:bodyPr/>
                    <a:lstStyle/>
                    <a:p>
                      <a:r>
                        <a:rPr lang="en-US" sz="1800"/>
                        <a:t>21</a:t>
                      </a:r>
                    </a:p>
                  </a:txBody>
                  <a:tcPr marL="0" marR="0" marT="0" marB="0" anchor="ctr">
                    <a:lnL>
                      <a:noFill/>
                    </a:lnL>
                    <a:lnR>
                      <a:noFill/>
                    </a:lnR>
                    <a:lnT>
                      <a:noFill/>
                    </a:lnT>
                    <a:lnB>
                      <a:noFill/>
                    </a:lnB>
                  </a:tcPr>
                </a:tc>
                <a:tc>
                  <a:txBody>
                    <a:bodyPr/>
                    <a:lstStyle/>
                    <a:p>
                      <a:r>
                        <a:rPr lang="en-US" sz="1800"/>
                        <a:t>21</a:t>
                      </a:r>
                    </a:p>
                  </a:txBody>
                  <a:tcPr marL="0" marR="0" marT="0" marB="0" anchor="ctr">
                    <a:lnL>
                      <a:noFill/>
                    </a:lnL>
                    <a:lnR>
                      <a:noFill/>
                    </a:lnR>
                    <a:lnT>
                      <a:noFill/>
                    </a:lnT>
                    <a:lnB>
                      <a:noFill/>
                    </a:lnB>
                  </a:tcPr>
                </a:tc>
                <a:tc>
                  <a:txBody>
                    <a:bodyPr/>
                    <a:lstStyle/>
                    <a:p>
                      <a:r>
                        <a:rPr lang="en-US" sz="1800"/>
                        <a:t>22</a:t>
                      </a:r>
                    </a:p>
                  </a:txBody>
                  <a:tcPr marL="0" marR="0" marT="0" marB="0" anchor="ctr">
                    <a:lnL>
                      <a:noFill/>
                    </a:lnL>
                    <a:lnR>
                      <a:noFill/>
                    </a:lnR>
                    <a:lnT>
                      <a:noFill/>
                    </a:lnT>
                    <a:lnB>
                      <a:noFill/>
                    </a:lnB>
                  </a:tcPr>
                </a:tc>
                <a:tc>
                  <a:txBody>
                    <a:bodyPr/>
                    <a:lstStyle/>
                    <a:p>
                      <a:r>
                        <a:rPr lang="en-US" sz="1800"/>
                        <a:t>22</a:t>
                      </a:r>
                    </a:p>
                  </a:txBody>
                  <a:tcPr marL="0" marR="0" marT="0" marB="0" anchor="ctr">
                    <a:lnL>
                      <a:noFill/>
                    </a:lnL>
                    <a:lnR>
                      <a:noFill/>
                    </a:lnR>
                    <a:lnT>
                      <a:noFill/>
                    </a:lnT>
                    <a:lnB>
                      <a:noFill/>
                    </a:lnB>
                  </a:tcPr>
                </a:tc>
                <a:tc>
                  <a:txBody>
                    <a:bodyPr/>
                    <a:lstStyle/>
                    <a:p>
                      <a:r>
                        <a:rPr lang="en-US" sz="1800"/>
                        <a:t>24</a:t>
                      </a:r>
                    </a:p>
                  </a:txBody>
                  <a:tcPr marL="0" marR="0" marT="0" marB="0" anchor="ctr">
                    <a:lnL>
                      <a:noFill/>
                    </a:lnL>
                    <a:lnR>
                      <a:noFill/>
                    </a:lnR>
                    <a:lnT>
                      <a:noFill/>
                    </a:lnT>
                    <a:lnB>
                      <a:noFill/>
                    </a:lnB>
                  </a:tcPr>
                </a:tc>
                <a:tc>
                  <a:txBody>
                    <a:bodyPr/>
                    <a:lstStyle/>
                    <a:p>
                      <a:r>
                        <a:rPr lang="en-US" sz="1800"/>
                        <a:t>26</a:t>
                      </a:r>
                    </a:p>
                  </a:txBody>
                  <a:tcPr marL="0" marR="0" marT="0" marB="0" anchor="ctr">
                    <a:lnL>
                      <a:noFill/>
                    </a:lnL>
                    <a:lnR>
                      <a:noFill/>
                    </a:lnR>
                    <a:lnT>
                      <a:noFill/>
                    </a:lnT>
                    <a:lnB>
                      <a:noFill/>
                    </a:lnB>
                  </a:tcPr>
                </a:tc>
                <a:tc>
                  <a:txBody>
                    <a:bodyPr/>
                    <a:lstStyle/>
                    <a:p>
                      <a:r>
                        <a:rPr lang="en-US" sz="1800"/>
                        <a:t>29</a:t>
                      </a:r>
                    </a:p>
                  </a:txBody>
                  <a:tcPr marL="0" marR="0" marT="0" marB="0" anchor="ctr">
                    <a:lnL>
                      <a:noFill/>
                    </a:lnL>
                    <a:lnR>
                      <a:noFill/>
                    </a:lnR>
                    <a:lnT>
                      <a:noFill/>
                    </a:lnT>
                    <a:lnB>
                      <a:noFill/>
                    </a:lnB>
                  </a:tcPr>
                </a:tc>
                <a:tc>
                  <a:txBody>
                    <a:bodyPr/>
                    <a:lstStyle/>
                    <a:p>
                      <a:r>
                        <a:rPr lang="en-US" sz="1800"/>
                        <a:t>29</a:t>
                      </a:r>
                    </a:p>
                  </a:txBody>
                  <a:tcPr marL="0" marR="0" marT="0" marB="0" anchor="ctr">
                    <a:lnL>
                      <a:noFill/>
                    </a:lnL>
                    <a:lnR>
                      <a:noFill/>
                    </a:lnR>
                    <a:lnT>
                      <a:noFill/>
                    </a:lnT>
                    <a:lnB>
                      <a:noFill/>
                    </a:lnB>
                  </a:tcPr>
                </a:tc>
                <a:tc>
                  <a:txBody>
                    <a:bodyPr/>
                    <a:lstStyle/>
                    <a:p>
                      <a:r>
                        <a:rPr lang="en-US" sz="1800"/>
                        <a:t>28</a:t>
                      </a:r>
                    </a:p>
                  </a:txBody>
                  <a:tcPr marL="0" marR="0" marT="0" marB="0" anchor="ctr">
                    <a:lnL>
                      <a:noFill/>
                    </a:lnL>
                    <a:lnR>
                      <a:noFill/>
                    </a:lnR>
                    <a:lnT>
                      <a:noFill/>
                    </a:lnT>
                    <a:lnB>
                      <a:noFill/>
                    </a:lnB>
                  </a:tcPr>
                </a:tc>
                <a:tc>
                  <a:txBody>
                    <a:bodyPr/>
                    <a:lstStyle/>
                    <a:p>
                      <a:r>
                        <a:rPr lang="en-US" sz="1800"/>
                        <a:t>26</a:t>
                      </a:r>
                    </a:p>
                  </a:txBody>
                  <a:tcPr marL="0" marR="0" marT="0" marB="0" anchor="ctr">
                    <a:lnL>
                      <a:noFill/>
                    </a:lnL>
                    <a:lnR>
                      <a:noFill/>
                    </a:lnR>
                    <a:lnT>
                      <a:noFill/>
                    </a:lnT>
                    <a:lnB>
                      <a:noFill/>
                    </a:lnB>
                  </a:tcPr>
                </a:tc>
                <a:tc>
                  <a:txBody>
                    <a:bodyPr/>
                    <a:lstStyle/>
                    <a:p>
                      <a:r>
                        <a:rPr lang="en-US" sz="1800"/>
                        <a:t>24</a:t>
                      </a:r>
                    </a:p>
                  </a:txBody>
                  <a:tcPr marL="0" marR="0" marT="0" marB="0" anchor="ctr">
                    <a:lnL>
                      <a:noFill/>
                    </a:lnL>
                    <a:lnR>
                      <a:noFill/>
                    </a:lnR>
                    <a:lnT>
                      <a:noFill/>
                    </a:lnT>
                    <a:lnB>
                      <a:noFill/>
                    </a:lnB>
                  </a:tcPr>
                </a:tc>
                <a:tc>
                  <a:txBody>
                    <a:bodyPr/>
                    <a:lstStyle/>
                    <a:p>
                      <a:r>
                        <a:rPr lang="en-US" sz="1800" dirty="0"/>
                        <a:t>22</a:t>
                      </a:r>
                    </a:p>
                  </a:txBody>
                  <a:tcPr marL="0" marR="0" marT="0" marB="0" anchor="ctr">
                    <a:lnL>
                      <a:noFill/>
                    </a:lnL>
                    <a:lnR>
                      <a:noFill/>
                    </a:lnR>
                    <a:lnT>
                      <a:noFill/>
                    </a:lnT>
                    <a:lnB>
                      <a:noFill/>
                    </a:lnB>
                  </a:tcPr>
                </a:tc>
              </a:tr>
              <a:tr h="1346077">
                <a:tc>
                  <a:txBody>
                    <a:bodyPr/>
                    <a:lstStyle/>
                    <a:p>
                      <a:r>
                        <a:rPr lang="en-US" sz="1800" dirty="0"/>
                        <a:t>Lofthiti á nóttunni</a:t>
                      </a:r>
                    </a:p>
                  </a:txBody>
                  <a:tcPr marL="0" marR="0" marT="0" marB="0" anchor="ctr">
                    <a:lnL>
                      <a:noFill/>
                    </a:lnL>
                    <a:lnR>
                      <a:noFill/>
                    </a:lnR>
                    <a:lnT>
                      <a:noFill/>
                    </a:lnT>
                    <a:lnB>
                      <a:noFill/>
                    </a:lnB>
                  </a:tcPr>
                </a:tc>
                <a:tc>
                  <a:txBody>
                    <a:bodyPr/>
                    <a:lstStyle/>
                    <a:p>
                      <a:r>
                        <a:rPr lang="en-US" sz="1800"/>
                        <a:t>15</a:t>
                      </a:r>
                    </a:p>
                  </a:txBody>
                  <a:tcPr marL="0" marR="0" marT="0" marB="0" anchor="ctr">
                    <a:lnL>
                      <a:noFill/>
                    </a:lnL>
                    <a:lnR>
                      <a:noFill/>
                    </a:lnR>
                    <a:lnT>
                      <a:noFill/>
                    </a:lnT>
                    <a:lnB>
                      <a:noFill/>
                    </a:lnB>
                  </a:tcPr>
                </a:tc>
                <a:tc>
                  <a:txBody>
                    <a:bodyPr/>
                    <a:lstStyle/>
                    <a:p>
                      <a:r>
                        <a:rPr lang="en-US" sz="1800"/>
                        <a:t>15</a:t>
                      </a:r>
                    </a:p>
                  </a:txBody>
                  <a:tcPr marL="0" marR="0" marT="0" marB="0" anchor="ctr">
                    <a:lnL>
                      <a:noFill/>
                    </a:lnL>
                    <a:lnR>
                      <a:noFill/>
                    </a:lnR>
                    <a:lnT>
                      <a:noFill/>
                    </a:lnT>
                    <a:lnB>
                      <a:noFill/>
                    </a:lnB>
                  </a:tcPr>
                </a:tc>
                <a:tc>
                  <a:txBody>
                    <a:bodyPr/>
                    <a:lstStyle/>
                    <a:p>
                      <a:r>
                        <a:rPr lang="en-US" sz="1800"/>
                        <a:t>16</a:t>
                      </a:r>
                    </a:p>
                  </a:txBody>
                  <a:tcPr marL="0" marR="0" marT="0" marB="0" anchor="ctr">
                    <a:lnL>
                      <a:noFill/>
                    </a:lnL>
                    <a:lnR>
                      <a:noFill/>
                    </a:lnR>
                    <a:lnT>
                      <a:noFill/>
                    </a:lnT>
                    <a:lnB>
                      <a:noFill/>
                    </a:lnB>
                  </a:tcPr>
                </a:tc>
                <a:tc>
                  <a:txBody>
                    <a:bodyPr/>
                    <a:lstStyle/>
                    <a:p>
                      <a:r>
                        <a:rPr lang="en-US" sz="1800"/>
                        <a:t>16</a:t>
                      </a:r>
                    </a:p>
                  </a:txBody>
                  <a:tcPr marL="0" marR="0" marT="0" marB="0" anchor="ctr">
                    <a:lnL>
                      <a:noFill/>
                    </a:lnL>
                    <a:lnR>
                      <a:noFill/>
                    </a:lnR>
                    <a:lnT>
                      <a:noFill/>
                    </a:lnT>
                    <a:lnB>
                      <a:noFill/>
                    </a:lnB>
                  </a:tcPr>
                </a:tc>
                <a:tc>
                  <a:txBody>
                    <a:bodyPr/>
                    <a:lstStyle/>
                    <a:p>
                      <a:r>
                        <a:rPr lang="en-US" sz="1800"/>
                        <a:t>17</a:t>
                      </a:r>
                    </a:p>
                  </a:txBody>
                  <a:tcPr marL="0" marR="0" marT="0" marB="0" anchor="ctr">
                    <a:lnL>
                      <a:noFill/>
                    </a:lnL>
                    <a:lnR>
                      <a:noFill/>
                    </a:lnR>
                    <a:lnT>
                      <a:noFill/>
                    </a:lnT>
                    <a:lnB>
                      <a:noFill/>
                    </a:lnB>
                  </a:tcPr>
                </a:tc>
                <a:tc>
                  <a:txBody>
                    <a:bodyPr/>
                    <a:lstStyle/>
                    <a:p>
                      <a:r>
                        <a:rPr lang="en-US" sz="1800"/>
                        <a:t>19</a:t>
                      </a:r>
                    </a:p>
                  </a:txBody>
                  <a:tcPr marL="0" marR="0" marT="0" marB="0" anchor="ctr">
                    <a:lnL>
                      <a:noFill/>
                    </a:lnL>
                    <a:lnR>
                      <a:noFill/>
                    </a:lnR>
                    <a:lnT>
                      <a:noFill/>
                    </a:lnT>
                    <a:lnB>
                      <a:noFill/>
                    </a:lnB>
                  </a:tcPr>
                </a:tc>
                <a:tc>
                  <a:txBody>
                    <a:bodyPr/>
                    <a:lstStyle/>
                    <a:p>
                      <a:r>
                        <a:rPr lang="en-US" sz="1800"/>
                        <a:t>21</a:t>
                      </a:r>
                    </a:p>
                  </a:txBody>
                  <a:tcPr marL="0" marR="0" marT="0" marB="0" anchor="ctr">
                    <a:lnL>
                      <a:noFill/>
                    </a:lnL>
                    <a:lnR>
                      <a:noFill/>
                    </a:lnR>
                    <a:lnT>
                      <a:noFill/>
                    </a:lnT>
                    <a:lnB>
                      <a:noFill/>
                    </a:lnB>
                  </a:tcPr>
                </a:tc>
                <a:tc>
                  <a:txBody>
                    <a:bodyPr/>
                    <a:lstStyle/>
                    <a:p>
                      <a:r>
                        <a:rPr lang="en-US" sz="1800"/>
                        <a:t>21</a:t>
                      </a:r>
                    </a:p>
                  </a:txBody>
                  <a:tcPr marL="0" marR="0" marT="0" marB="0" anchor="ctr">
                    <a:lnL>
                      <a:noFill/>
                    </a:lnL>
                    <a:lnR>
                      <a:noFill/>
                    </a:lnR>
                    <a:lnT>
                      <a:noFill/>
                    </a:lnT>
                    <a:lnB>
                      <a:noFill/>
                    </a:lnB>
                  </a:tcPr>
                </a:tc>
                <a:tc>
                  <a:txBody>
                    <a:bodyPr/>
                    <a:lstStyle/>
                    <a:p>
                      <a:r>
                        <a:rPr lang="en-US" sz="1800"/>
                        <a:t>21</a:t>
                      </a:r>
                    </a:p>
                  </a:txBody>
                  <a:tcPr marL="0" marR="0" marT="0" marB="0" anchor="ctr">
                    <a:lnL>
                      <a:noFill/>
                    </a:lnL>
                    <a:lnR>
                      <a:noFill/>
                    </a:lnR>
                    <a:lnT>
                      <a:noFill/>
                    </a:lnT>
                    <a:lnB>
                      <a:noFill/>
                    </a:lnB>
                  </a:tcPr>
                </a:tc>
                <a:tc>
                  <a:txBody>
                    <a:bodyPr/>
                    <a:lstStyle/>
                    <a:p>
                      <a:r>
                        <a:rPr lang="en-US" sz="1800"/>
                        <a:t>21</a:t>
                      </a:r>
                    </a:p>
                  </a:txBody>
                  <a:tcPr marL="0" marR="0" marT="0" marB="0" anchor="ctr">
                    <a:lnL>
                      <a:noFill/>
                    </a:lnL>
                    <a:lnR>
                      <a:noFill/>
                    </a:lnR>
                    <a:lnT>
                      <a:noFill/>
                    </a:lnT>
                    <a:lnB>
                      <a:noFill/>
                    </a:lnB>
                  </a:tcPr>
                </a:tc>
                <a:tc>
                  <a:txBody>
                    <a:bodyPr/>
                    <a:lstStyle/>
                    <a:p>
                      <a:r>
                        <a:rPr lang="en-US" sz="1800"/>
                        <a:t>18</a:t>
                      </a:r>
                    </a:p>
                  </a:txBody>
                  <a:tcPr marL="0" marR="0" marT="0" marB="0" anchor="ctr">
                    <a:lnL>
                      <a:noFill/>
                    </a:lnL>
                    <a:lnR>
                      <a:noFill/>
                    </a:lnR>
                    <a:lnT>
                      <a:noFill/>
                    </a:lnT>
                    <a:lnB>
                      <a:noFill/>
                    </a:lnB>
                  </a:tcPr>
                </a:tc>
                <a:tc>
                  <a:txBody>
                    <a:bodyPr/>
                    <a:lstStyle/>
                    <a:p>
                      <a:r>
                        <a:rPr lang="en-US" sz="1800"/>
                        <a:t>16</a:t>
                      </a:r>
                    </a:p>
                  </a:txBody>
                  <a:tcPr marL="0" marR="0" marT="0" marB="0" anchor="ctr">
                    <a:lnL>
                      <a:noFill/>
                    </a:lnL>
                    <a:lnR>
                      <a:noFill/>
                    </a:lnR>
                    <a:lnT>
                      <a:noFill/>
                    </a:lnT>
                    <a:lnB>
                      <a:noFill/>
                    </a:lnB>
                  </a:tcPr>
                </a:tc>
              </a:tr>
              <a:tr h="818561">
                <a:tc>
                  <a:txBody>
                    <a:bodyPr/>
                    <a:lstStyle/>
                    <a:p>
                      <a:r>
                        <a:rPr lang="en-US" sz="1800"/>
                        <a:t>Hiti í sjónum</a:t>
                      </a:r>
                    </a:p>
                  </a:txBody>
                  <a:tcPr marL="0" marR="0" marT="0" marB="0" anchor="ctr">
                    <a:lnL>
                      <a:noFill/>
                    </a:lnL>
                    <a:lnR>
                      <a:noFill/>
                    </a:lnR>
                    <a:lnT>
                      <a:noFill/>
                    </a:lnT>
                    <a:lnB>
                      <a:noFill/>
                    </a:lnB>
                  </a:tcPr>
                </a:tc>
                <a:tc>
                  <a:txBody>
                    <a:bodyPr/>
                    <a:lstStyle/>
                    <a:p>
                      <a:r>
                        <a:rPr lang="en-US" sz="1800"/>
                        <a:t>19</a:t>
                      </a:r>
                    </a:p>
                  </a:txBody>
                  <a:tcPr marL="0" marR="0" marT="0" marB="0" anchor="ctr">
                    <a:lnL>
                      <a:noFill/>
                    </a:lnL>
                    <a:lnR>
                      <a:noFill/>
                    </a:lnR>
                    <a:lnT>
                      <a:noFill/>
                    </a:lnT>
                    <a:lnB>
                      <a:noFill/>
                    </a:lnB>
                  </a:tcPr>
                </a:tc>
                <a:tc>
                  <a:txBody>
                    <a:bodyPr/>
                    <a:lstStyle/>
                    <a:p>
                      <a:r>
                        <a:rPr lang="en-US" sz="1800"/>
                        <a:t>18</a:t>
                      </a:r>
                    </a:p>
                  </a:txBody>
                  <a:tcPr marL="0" marR="0" marT="0" marB="0" anchor="ctr">
                    <a:lnL>
                      <a:noFill/>
                    </a:lnL>
                    <a:lnR>
                      <a:noFill/>
                    </a:lnR>
                    <a:lnT>
                      <a:noFill/>
                    </a:lnT>
                    <a:lnB>
                      <a:noFill/>
                    </a:lnB>
                  </a:tcPr>
                </a:tc>
                <a:tc>
                  <a:txBody>
                    <a:bodyPr/>
                    <a:lstStyle/>
                    <a:p>
                      <a:r>
                        <a:rPr lang="en-US" sz="1800"/>
                        <a:t>19</a:t>
                      </a:r>
                    </a:p>
                  </a:txBody>
                  <a:tcPr marL="0" marR="0" marT="0" marB="0" anchor="ctr">
                    <a:lnL>
                      <a:noFill/>
                    </a:lnL>
                    <a:lnR>
                      <a:noFill/>
                    </a:lnR>
                    <a:lnT>
                      <a:noFill/>
                    </a:lnT>
                    <a:lnB>
                      <a:noFill/>
                    </a:lnB>
                  </a:tcPr>
                </a:tc>
                <a:tc>
                  <a:txBody>
                    <a:bodyPr/>
                    <a:lstStyle/>
                    <a:p>
                      <a:r>
                        <a:rPr lang="en-US" sz="1800"/>
                        <a:t>19</a:t>
                      </a:r>
                    </a:p>
                  </a:txBody>
                  <a:tcPr marL="0" marR="0" marT="0" marB="0" anchor="ctr">
                    <a:lnL>
                      <a:noFill/>
                    </a:lnL>
                    <a:lnR>
                      <a:noFill/>
                    </a:lnR>
                    <a:lnT>
                      <a:noFill/>
                    </a:lnT>
                    <a:lnB>
                      <a:noFill/>
                    </a:lnB>
                  </a:tcPr>
                </a:tc>
                <a:tc>
                  <a:txBody>
                    <a:bodyPr/>
                    <a:lstStyle/>
                    <a:p>
                      <a:r>
                        <a:rPr lang="en-US" sz="1800"/>
                        <a:t>19</a:t>
                      </a:r>
                    </a:p>
                  </a:txBody>
                  <a:tcPr marL="0" marR="0" marT="0" marB="0" anchor="ctr">
                    <a:lnL>
                      <a:noFill/>
                    </a:lnL>
                    <a:lnR>
                      <a:noFill/>
                    </a:lnR>
                    <a:lnT>
                      <a:noFill/>
                    </a:lnT>
                    <a:lnB>
                      <a:noFill/>
                    </a:lnB>
                  </a:tcPr>
                </a:tc>
                <a:tc>
                  <a:txBody>
                    <a:bodyPr/>
                    <a:lstStyle/>
                    <a:p>
                      <a:r>
                        <a:rPr lang="en-US" sz="1800"/>
                        <a:t>20</a:t>
                      </a:r>
                    </a:p>
                  </a:txBody>
                  <a:tcPr marL="0" marR="0" marT="0" marB="0" anchor="ctr">
                    <a:lnL>
                      <a:noFill/>
                    </a:lnL>
                    <a:lnR>
                      <a:noFill/>
                    </a:lnR>
                    <a:lnT>
                      <a:noFill/>
                    </a:lnT>
                    <a:lnB>
                      <a:noFill/>
                    </a:lnB>
                  </a:tcPr>
                </a:tc>
                <a:tc>
                  <a:txBody>
                    <a:bodyPr/>
                    <a:lstStyle/>
                    <a:p>
                      <a:r>
                        <a:rPr lang="en-US" sz="1800"/>
                        <a:t>22</a:t>
                      </a:r>
                    </a:p>
                  </a:txBody>
                  <a:tcPr marL="0" marR="0" marT="0" marB="0" anchor="ctr">
                    <a:lnL>
                      <a:noFill/>
                    </a:lnL>
                    <a:lnR>
                      <a:noFill/>
                    </a:lnR>
                    <a:lnT>
                      <a:noFill/>
                    </a:lnT>
                    <a:lnB>
                      <a:noFill/>
                    </a:lnB>
                  </a:tcPr>
                </a:tc>
                <a:tc>
                  <a:txBody>
                    <a:bodyPr/>
                    <a:lstStyle/>
                    <a:p>
                      <a:r>
                        <a:rPr lang="en-US" sz="1800"/>
                        <a:t>23</a:t>
                      </a:r>
                    </a:p>
                  </a:txBody>
                  <a:tcPr marL="0" marR="0" marT="0" marB="0" anchor="ctr">
                    <a:lnL>
                      <a:noFill/>
                    </a:lnL>
                    <a:lnR>
                      <a:noFill/>
                    </a:lnR>
                    <a:lnT>
                      <a:noFill/>
                    </a:lnT>
                    <a:lnB>
                      <a:noFill/>
                    </a:lnB>
                  </a:tcPr>
                </a:tc>
                <a:tc>
                  <a:txBody>
                    <a:bodyPr/>
                    <a:lstStyle/>
                    <a:p>
                      <a:r>
                        <a:rPr lang="en-US" sz="1800"/>
                        <a:t>22</a:t>
                      </a:r>
                    </a:p>
                  </a:txBody>
                  <a:tcPr marL="0" marR="0" marT="0" marB="0" anchor="ctr">
                    <a:lnL>
                      <a:noFill/>
                    </a:lnL>
                    <a:lnR>
                      <a:noFill/>
                    </a:lnR>
                    <a:lnT>
                      <a:noFill/>
                    </a:lnT>
                    <a:lnB>
                      <a:noFill/>
                    </a:lnB>
                  </a:tcPr>
                </a:tc>
                <a:tc>
                  <a:txBody>
                    <a:bodyPr/>
                    <a:lstStyle/>
                    <a:p>
                      <a:r>
                        <a:rPr lang="en-US" sz="1800"/>
                        <a:t>21</a:t>
                      </a:r>
                    </a:p>
                  </a:txBody>
                  <a:tcPr marL="0" marR="0" marT="0" marB="0" anchor="ctr">
                    <a:lnL>
                      <a:noFill/>
                    </a:lnL>
                    <a:lnR>
                      <a:noFill/>
                    </a:lnR>
                    <a:lnT>
                      <a:noFill/>
                    </a:lnT>
                    <a:lnB>
                      <a:noFill/>
                    </a:lnB>
                  </a:tcPr>
                </a:tc>
                <a:tc>
                  <a:txBody>
                    <a:bodyPr/>
                    <a:lstStyle/>
                    <a:p>
                      <a:r>
                        <a:rPr lang="en-US" sz="1800"/>
                        <a:t>20</a:t>
                      </a:r>
                    </a:p>
                  </a:txBody>
                  <a:tcPr marL="0" marR="0" marT="0" marB="0" anchor="ctr">
                    <a:lnL>
                      <a:noFill/>
                    </a:lnL>
                    <a:lnR>
                      <a:noFill/>
                    </a:lnR>
                    <a:lnT>
                      <a:noFill/>
                    </a:lnT>
                    <a:lnB>
                      <a:noFill/>
                    </a:lnB>
                  </a:tcPr>
                </a:tc>
                <a:tc>
                  <a:txBody>
                    <a:bodyPr/>
                    <a:lstStyle/>
                    <a:p>
                      <a:r>
                        <a:rPr lang="en-US" sz="1800" dirty="0"/>
                        <a:t>20</a:t>
                      </a:r>
                    </a:p>
                  </a:txBody>
                  <a:tcPr marL="0" marR="0" marT="0" marB="0" anchor="ctr">
                    <a:lnL>
                      <a:noFill/>
                    </a:lnL>
                    <a:lnR>
                      <a:noFill/>
                    </a:lnR>
                    <a:lnT>
                      <a:noFill/>
                    </a:lnT>
                    <a:lnB>
                      <a:noFill/>
                    </a:lnB>
                  </a:tcPr>
                </a:tc>
              </a:tr>
            </a:tbl>
          </a:graphicData>
        </a:graphic>
      </p:graphicFrame>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nodeType="clickEffect">
                                  <p:stCondLst>
                                    <p:cond delay="0"/>
                                  </p:stCondLst>
                                  <p:childTnLst>
                                    <p:animEffect transition="out" filter="randombar(horizont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Gott að vita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Verslun: Í höfuðborginni Santa Cruz, La Laguna og Puerto de la Cruz eru nokkrar glæsilegar verslunarmiðstöðvar ásamt El Corte Inglés og Carrefour. Á Tenerife er hægt að kaupa allt sem hugurinn girnist á góðu verði.</a:t>
            </a:r>
            <a:r>
              <a:rPr lang="is-IS" dirty="0" smtClean="0"/>
              <a:t>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Tímamismunur: Á veturna er sami tími og á Íslandi. Frá apríl til október er Tenerife klukkustund á undan okkur.</a:t>
            </a:r>
          </a:p>
          <a:p>
            <a:r>
              <a:rPr lang="is-IS" dirty="0" smtClean="0"/>
              <a:t>Gjaldmiðill: Evra</a:t>
            </a:r>
          </a:p>
          <a:p>
            <a:endParaRPr lang="en-US" dirty="0"/>
          </a:p>
        </p:txBody>
      </p:sp>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 calcmode="lin" valueType="num">
                                      <p:cBhvr>
                                        <p:cTn id="8" dur="500"/>
                                        <p:tgtEl>
                                          <p:spTgt spid="2"/>
                                        </p:tgtEl>
                                        <p:attrNameLst>
                                          <p:attrName>style.rotation</p:attrName>
                                        </p:attrNameLst>
                                      </p:cBhvr>
                                      <p:tavLst>
                                        <p:tav tm="0">
                                          <p:val>
                                            <p:fltVal val="0"/>
                                          </p:val>
                                        </p:tav>
                                        <p:tav tm="100000">
                                          <p:val>
                                            <p:fltVal val="360"/>
                                          </p:val>
                                        </p:tav>
                                      </p:tavLst>
                                    </p:anim>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Hótel</a:t>
            </a:r>
            <a:endParaRPr lang="en-US" dirty="0"/>
          </a:p>
        </p:txBody>
      </p:sp>
      <p:sp>
        <p:nvSpPr>
          <p:cNvPr id="3" name="Content Placeholder 2"/>
          <p:cNvSpPr>
            <a:spLocks noGrp="1"/>
          </p:cNvSpPr>
          <p:nvPr>
            <p:ph sz="half" idx="1"/>
          </p:nvPr>
        </p:nvSpPr>
        <p:spPr/>
        <p:txBody>
          <a:bodyPr>
            <a:normAutofit lnSpcReduction="10000"/>
          </a:bodyPr>
          <a:lstStyle/>
          <a:p>
            <a:r>
              <a:rPr lang="is-IS" dirty="0" smtClean="0"/>
              <a:t>Hægt er að velja um ýmisleg hótel. Hvort sem þú vilt í nálægð við stöndina eða meira inní borginni. Einnig eru mörg hótel nálægt golfvelli, tennisvelli og fleiru og fleiru. Svo er líka hægt að velja um íbúðarhótel ef menn kjósa það frekar. </a:t>
            </a:r>
            <a:endParaRPr lang="en-US" dirty="0"/>
          </a:p>
        </p:txBody>
      </p:sp>
      <p:pic>
        <p:nvPicPr>
          <p:cNvPr id="5" name="Content Placeholder 4" descr="ten15.jpg"/>
          <p:cNvPicPr>
            <a:picLocks noGrp="1" noChangeAspect="1"/>
          </p:cNvPicPr>
          <p:nvPr>
            <p:ph sz="half" idx="2"/>
          </p:nvPr>
        </p:nvPicPr>
        <p:blipFill>
          <a:blip r:embed="rId3"/>
          <a:stretch>
            <a:fillRect/>
          </a:stretch>
        </p:blipFill>
        <p:spPr>
          <a:xfrm>
            <a:off x="4357686" y="2357430"/>
            <a:ext cx="3595714" cy="2193386"/>
          </a:xfrm>
        </p:spPr>
      </p:pic>
      <p:pic>
        <p:nvPicPr>
          <p:cNvPr id="7" name="Picture 6" descr="ten17.jpg"/>
          <p:cNvPicPr>
            <a:picLocks noChangeAspect="1"/>
          </p:cNvPicPr>
          <p:nvPr/>
        </p:nvPicPr>
        <p:blipFill>
          <a:blip r:embed="rId4"/>
          <a:stretch>
            <a:fillRect/>
          </a:stretch>
        </p:blipFill>
        <p:spPr>
          <a:xfrm>
            <a:off x="6286512" y="4500570"/>
            <a:ext cx="2643206" cy="2114564"/>
          </a:xfrm>
          <a:prstGeom prst="rect">
            <a:avLst/>
          </a:prstGeom>
        </p:spPr>
      </p:pic>
      <p:pic>
        <p:nvPicPr>
          <p:cNvPr id="8" name="Picture 7" descr="ten18.jpg"/>
          <p:cNvPicPr>
            <a:picLocks noChangeAspect="1"/>
          </p:cNvPicPr>
          <p:nvPr/>
        </p:nvPicPr>
        <p:blipFill>
          <a:blip r:embed="rId5"/>
          <a:stretch>
            <a:fillRect/>
          </a:stretch>
        </p:blipFill>
        <p:spPr>
          <a:xfrm>
            <a:off x="6000760" y="357166"/>
            <a:ext cx="2714644" cy="2035983"/>
          </a:xfrm>
          <a:prstGeom prst="rect">
            <a:avLst/>
          </a:prstGeom>
        </p:spPr>
      </p:pic>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xit" presetSubtype="0" decel="50000" fill="hold" grpId="0" nodeType="clickEffect">
                                  <p:stCondLst>
                                    <p:cond delay="0"/>
                                  </p:stCondLst>
                                  <p:childTnLst>
                                    <p:anim calcmode="lin" valueType="num">
                                      <p:cBhvr>
                                        <p:cTn id="6" dur="1000"/>
                                        <p:tgtEl>
                                          <p:spTgt spid="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1000"/>
                                        <p:tgtEl>
                                          <p:spTgt spid="2"/>
                                        </p:tgtEl>
                                        <p:attrNameLst>
                                          <p:attrName>ppt_x</p:attrName>
                                        </p:attrNameLst>
                                      </p:cBhvr>
                                      <p:tavLst>
                                        <p:tav tm="0">
                                          <p:val>
                                            <p:strVal val="ppt_x"/>
                                          </p:val>
                                        </p:tav>
                                        <p:tav tm="50000">
                                          <p:val>
                                            <p:fltVal val="0.95"/>
                                          </p:val>
                                        </p:tav>
                                        <p:tav tm="100000">
                                          <p:val>
                                            <p:fltVal val="-1"/>
                                          </p:val>
                                        </p:tav>
                                      </p:tavLst>
                                    </p:anim>
                                    <p:anim calcmode="lin" valueType="num">
                                      <p:cBhvr>
                                        <p:cTn id="8" dur="1000"/>
                                        <p:tgtEl>
                                          <p:spTgt spid="2"/>
                                        </p:tgtEl>
                                        <p:attrNameLst>
                                          <p:attrName>ppt_y</p:attrName>
                                        </p:attrNameLst>
                                      </p:cBhvr>
                                      <p:tavLst>
                                        <p:tav tm="0">
                                          <p:val>
                                            <p:strVal val="ppt_y"/>
                                          </p:val>
                                        </p:tav>
                                        <p:tav tm="100000">
                                          <p:val>
                                            <p:strVal val="ppt_y"/>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xit" presetSubtype="16" fill="hold" nodeType="clickEffect">
                                  <p:stCondLst>
                                    <p:cond delay="0"/>
                                  </p:stCondLst>
                                  <p:childTnLst>
                                    <p:animEffect transition="out" filter="circle(in)">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8" presetClass="exit" presetSubtype="0" accel="50000" fill="hold" nodeType="clickEffect">
                                  <p:stCondLst>
                                    <p:cond delay="0"/>
                                  </p:stCondLst>
                                  <p:iterate type="lt">
                                    <p:tmPct val="50000"/>
                                  </p:iterate>
                                  <p:childTnLst>
                                    <p:anim calcmode="lin" valueType="num">
                                      <p:cBhvr>
                                        <p:cTn id="29" dur="1000">
                                          <p:stCondLst>
                                            <p:cond delay="0"/>
                                          </p:stCondLst>
                                        </p:cTn>
                                        <p:tgtEl>
                                          <p:spTgt spid="3">
                                            <p:txEl>
                                              <p:pRg st="0" end="0"/>
                                            </p:txEl>
                                          </p:spTgt>
                                        </p:tgtEl>
                                        <p:attrNameLst>
                                          <p:attrName>style.rotation</p:attrName>
                                        </p:attrNameLst>
                                      </p:cBhvr>
                                      <p:tavLst>
                                        <p:tav tm="0">
                                          <p:val>
                                            <p:fltVal val="0"/>
                                          </p:val>
                                        </p:tav>
                                        <p:tav tm="100000">
                                          <p:val>
                                            <p:fltVal val="45"/>
                                          </p:val>
                                        </p:tav>
                                      </p:tavLst>
                                    </p:anim>
                                    <p:anim calcmode="lin" valueType="num">
                                      <p:cBhvr>
                                        <p:cTn id="30" dur="1000">
                                          <p:stCondLst>
                                            <p:cond delay="0"/>
                                          </p:stCondLst>
                                        </p:cTn>
                                        <p:tgtEl>
                                          <p:spTgt spid="3">
                                            <p:txEl>
                                              <p:pRg st="0" end="0"/>
                                            </p:txEl>
                                          </p:spTgt>
                                        </p:tgtEl>
                                        <p:attrNameLst>
                                          <p:attrName>ppt_y</p:attrName>
                                        </p:attrNameLst>
                                      </p:cBhvr>
                                      <p:tavLst>
                                        <p:tav tm="0">
                                          <p:val>
                                            <p:strVal val="ppt_y"/>
                                          </p:val>
                                        </p:tav>
                                        <p:tav tm="100000">
                                          <p:val>
                                            <p:strVal val="ppt_y+1"/>
                                          </p:val>
                                        </p:tav>
                                      </p:tavLst>
                                    </p:anim>
                                    <p:set>
                                      <p:cBhvr>
                                        <p:cTn id="31"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159</TotalTime>
  <Words>429</Words>
  <Application>Microsoft Office PowerPoint</Application>
  <PresentationFormat>On-screen Show (4:3)</PresentationFormat>
  <Paragraphs>92</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Landkynning</vt:lpstr>
      <vt:lpstr>Tenerife</vt:lpstr>
      <vt:lpstr>AquaLand</vt:lpstr>
      <vt:lpstr>Loro Parque dýragarðurinn</vt:lpstr>
      <vt:lpstr>Vatnaíþróttir</vt:lpstr>
      <vt:lpstr>Hitatafla</vt:lpstr>
      <vt:lpstr>Gott að vita</vt:lpstr>
      <vt:lpstr>Hótel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20</cp:revision>
  <dcterms:created xsi:type="dcterms:W3CDTF">2007-11-22T13:29:32Z</dcterms:created>
  <dcterms:modified xsi:type="dcterms:W3CDTF">2007-11-29T14:01:11Z</dcterms:modified>
</cp:coreProperties>
</file>